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4"/>
  </p:sldMasterIdLst>
  <p:notesMasterIdLst>
    <p:notesMasterId r:id="rId41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7"/>
    <p:restoredTop sz="94601"/>
  </p:normalViewPr>
  <p:slideViewPr>
    <p:cSldViewPr snapToGrid="0" snapToObjects="1">
      <p:cViewPr varScale="1">
        <p:scale>
          <a:sx n="139" d="100"/>
          <a:sy n="139" d="100"/>
        </p:scale>
        <p:origin x="50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EBC75-EF1E-FB49-AA36-19620CA41B3D}" type="datetimeFigureOut">
              <a:rPr lang="en-US" smtClean="0"/>
              <a:t>2/28/18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04653-66E6-064F-9553-08E4593A6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70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04653-66E6-064F-9553-08E4593A6F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34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A5E34-C70C-4757-BC41-CCDE66857DA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2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A5E34-C70C-4757-BC41-CCDE66857DA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7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A5E34-C70C-4757-BC41-CCDE66857DA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0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A5E34-C70C-4757-BC41-CCDE66857DA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46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56169-94B5-5F42-B333-8143B62B518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05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56169-94B5-5F42-B333-8143B62B518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4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56169-94B5-5F42-B333-8143B62B518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7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A5E34-C70C-4757-BC41-CCDE66857D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28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A5E34-C70C-4757-BC41-CCDE66857D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4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A5E34-C70C-4757-BC41-CCDE66857D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37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A5E34-C70C-4757-BC41-CCDE66857DA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5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04653-66E6-064F-9553-08E4593A6F1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05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A5E34-C70C-4757-BC41-CCDE66857D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71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04653-66E6-064F-9553-08E4593A6F1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remove the bullets under the Time off counts for employee 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A5E34-C70C-4757-BC41-CCDE66857DA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37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mobile.twitter.com/syncHR" TargetMode="External"/><Relationship Id="rId3" Type="http://schemas.openxmlformats.org/officeDocument/2006/relationships/hyperlink" Target="https://www.facebook.com/synchr.inc" TargetMode="External"/><Relationship Id="rId7" Type="http://schemas.openxmlformats.org/officeDocument/2006/relationships/hyperlink" Target="http://www.linkedin.com/company/wowza-media-systems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hyperlink" Target="http://www.syncHR.com" TargetMode="External"/><Relationship Id="rId5" Type="http://schemas.openxmlformats.org/officeDocument/2006/relationships/hyperlink" Target="htttp://www.facebook.com/wowza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www.linkedin.com/company/2623606" TargetMode="External"/><Relationship Id="rId9" Type="http://schemas.openxmlformats.org/officeDocument/2006/relationships/hyperlink" Target="http://www.twitter.com/wowzamedia" TargetMode="External"/><Relationship Id="rId1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_Cove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10003" cy="5143500"/>
          </a:xfrm>
          <a:prstGeom prst="rect">
            <a:avLst/>
          </a:prstGeom>
        </p:spPr>
      </p:pic>
      <p:sp>
        <p:nvSpPr>
          <p:cNvPr id="38" name="Text Placeholder 37"/>
          <p:cNvSpPr>
            <a:spLocks noGrp="1"/>
          </p:cNvSpPr>
          <p:nvPr>
            <p:ph type="body" sz="quarter" idx="10" hasCustomPrompt="1"/>
          </p:nvPr>
        </p:nvSpPr>
        <p:spPr>
          <a:xfrm>
            <a:off x="1598663" y="2229557"/>
            <a:ext cx="5970171" cy="517412"/>
          </a:xfrm>
        </p:spPr>
        <p:txBody>
          <a:bodyPr anchor="ctr"/>
          <a:lstStyle>
            <a:lvl1pPr marL="0" indent="0" algn="l">
              <a:buNone/>
              <a:defRPr sz="4400" b="1">
                <a:solidFill>
                  <a:srgbClr val="05264E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1599005" y="2790946"/>
            <a:ext cx="5969829" cy="341721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18143" y="4929473"/>
            <a:ext cx="8229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797F81"/>
                </a:solidFill>
              </a:rPr>
              <a:t>© 2017 SyncHR, Inc. All rights reserved. Confidential &amp; Proprietary.</a:t>
            </a:r>
          </a:p>
        </p:txBody>
      </p:sp>
      <p:pic>
        <p:nvPicPr>
          <p:cNvPr id="3" name="Picture 2" descr="SyncHR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968" y="3419376"/>
            <a:ext cx="2839115" cy="689308"/>
          </a:xfrm>
          <a:prstGeom prst="rect">
            <a:avLst/>
          </a:prstGeom>
        </p:spPr>
      </p:pic>
      <p:pic>
        <p:nvPicPr>
          <p:cNvPr id="7" name="Picture 6" descr="BackGround_Cove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10003" cy="5143500"/>
          </a:xfrm>
          <a:prstGeom prst="rect">
            <a:avLst/>
          </a:prstGeom>
        </p:spPr>
      </p:pic>
      <p:pic>
        <p:nvPicPr>
          <p:cNvPr id="9" name="Picture 8" descr="SyncHR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968" y="3419376"/>
            <a:ext cx="2839115" cy="68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2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24930" y="827852"/>
            <a:ext cx="8924995" cy="34615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924994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694ACAFD-A6D0-4A0E-A913-115B2B3B8418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										© 2017 SyncHR, Inc. All rights reserved. Confidential &amp; Proprietary.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572" y="4443479"/>
            <a:ext cx="1217428" cy="70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2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1333"/>
            <a:ext cx="9144000" cy="712167"/>
          </a:xfrm>
          <a:prstGeom prst="rect">
            <a:avLst/>
          </a:prstGeom>
        </p:spPr>
      </p:pic>
      <p:sp>
        <p:nvSpPr>
          <p:cNvPr id="9" name="Content Placeholder 11"/>
          <p:cNvSpPr>
            <a:spLocks noGrp="1"/>
          </p:cNvSpPr>
          <p:nvPr>
            <p:ph sz="quarter" idx="10"/>
          </p:nvPr>
        </p:nvSpPr>
        <p:spPr>
          <a:xfrm>
            <a:off x="124930" y="827852"/>
            <a:ext cx="8924995" cy="34615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924994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862BBA92-977D-4B08-B5A7-0F1B34866FB5}" type="slidenum">
              <a:rPr lang="en-US" sz="800" smtClean="0">
                <a:solidFill>
                  <a:srgbClr val="FFFFFE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FFFFFE"/>
                </a:solidFill>
              </a:rPr>
              <a:t> 										© 2017 SyncHR, Inc. All rights reserved. Confidential &amp; Proprietary.	</a:t>
            </a:r>
          </a:p>
        </p:txBody>
      </p:sp>
    </p:spTree>
    <p:extLst>
      <p:ext uri="{BB962C8B-B14F-4D97-AF65-F5344CB8AC3E}">
        <p14:creationId xmlns:p14="http://schemas.microsoft.com/office/powerpoint/2010/main" val="3717969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  <p:sp>
        <p:nvSpPr>
          <p:cNvPr id="4" name="Content Placeholder 11"/>
          <p:cNvSpPr>
            <a:spLocks noGrp="1"/>
          </p:cNvSpPr>
          <p:nvPr>
            <p:ph sz="quarter" idx="10"/>
          </p:nvPr>
        </p:nvSpPr>
        <p:spPr>
          <a:xfrm>
            <a:off x="124930" y="884296"/>
            <a:ext cx="8924995" cy="3819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4"/>
          <p:cNvSpPr>
            <a:spLocks noGrp="1"/>
          </p:cNvSpPr>
          <p:nvPr>
            <p:ph type="title" hasCustomPrompt="1"/>
          </p:nvPr>
        </p:nvSpPr>
        <p:spPr>
          <a:xfrm>
            <a:off x="124930" y="46057"/>
            <a:ext cx="7720847" cy="405500"/>
          </a:xfrm>
        </p:spPr>
        <p:txBody>
          <a:bodyPr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78169BC-4463-4926-BCE2-6C9FDCF30524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												© 2017 SyncHR, Inc. All rights reserved. Confidential &amp; Proprietary.</a:t>
            </a:r>
          </a:p>
        </p:txBody>
      </p:sp>
      <p:pic>
        <p:nvPicPr>
          <p:cNvPr id="8" name="Picture 7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43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800593" y="931333"/>
            <a:ext cx="5195224" cy="296497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5A5D5F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916" y="1730964"/>
            <a:ext cx="3478528" cy="413926"/>
          </a:xfrm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16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4509" y="2248370"/>
            <a:ext cx="3487935" cy="1647941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24509" y="931333"/>
            <a:ext cx="3487935" cy="677334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20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78169BC-4463-4926-BCE2-6C9FDCF30524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										© 2017 SyncHR, Inc. All rights reserved. Confidential &amp; Proprietary.	</a:t>
            </a:r>
          </a:p>
        </p:txBody>
      </p:sp>
      <p:sp>
        <p:nvSpPr>
          <p:cNvPr id="11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877958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572" y="4443479"/>
            <a:ext cx="1217428" cy="70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35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2750"/>
            <a:ext cx="9144000" cy="7121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E7116D84-3848-4FE7-BA04-BCE99B54B396}" type="slidenum">
              <a:rPr lang="en-US" sz="800" smtClean="0">
                <a:solidFill>
                  <a:srgbClr val="FFFFFE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FFFFFE"/>
                </a:solidFill>
              </a:rPr>
              <a:t> 										© 2017 SyncHR, Inc. All rights reserved. Confidential &amp; Proprietary.	</a:t>
            </a:r>
          </a:p>
        </p:txBody>
      </p:sp>
      <p:sp>
        <p:nvSpPr>
          <p:cNvPr id="9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924994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800593" y="931332"/>
            <a:ext cx="5195224" cy="3170297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5A5D5F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916" y="1730964"/>
            <a:ext cx="3478528" cy="413926"/>
          </a:xfrm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16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4509" y="2248370"/>
            <a:ext cx="3487935" cy="1853260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24509" y="931333"/>
            <a:ext cx="3487935" cy="677334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20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6048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  <p:sp>
        <p:nvSpPr>
          <p:cNvPr id="4" name="Title 14"/>
          <p:cNvSpPr>
            <a:spLocks noGrp="1"/>
          </p:cNvSpPr>
          <p:nvPr>
            <p:ph type="title" hasCustomPrompt="1"/>
          </p:nvPr>
        </p:nvSpPr>
        <p:spPr>
          <a:xfrm>
            <a:off x="124930" y="46057"/>
            <a:ext cx="7720847" cy="405500"/>
          </a:xfrm>
        </p:spPr>
        <p:txBody>
          <a:bodyPr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F9BA8111-A6D6-4166-8478-3330F415573A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												© 2017 SyncHR, Inc. All rights reserved. Confidential &amp; Proprietary.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800593" y="931331"/>
            <a:ext cx="5195224" cy="387585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5A5D5F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916" y="1730964"/>
            <a:ext cx="3478528" cy="413926"/>
          </a:xfrm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16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4509" y="2248369"/>
            <a:ext cx="3487935" cy="2558816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24509" y="931333"/>
            <a:ext cx="3487935" cy="677334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20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05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F2BE802C-04AB-447E-9A2D-53E15A1091AA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										© 2017 SyncHR, Inc. All rights reserved. Confidential &amp; Proprietary.	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35" y="1730963"/>
            <a:ext cx="2712076" cy="517407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08350" y="2389481"/>
            <a:ext cx="2720056" cy="2521151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6635" y="959254"/>
            <a:ext cx="2712076" cy="65157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8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972743" y="2389481"/>
            <a:ext cx="2729217" cy="2427111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972743" y="959254"/>
            <a:ext cx="2729217" cy="65157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8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972743" y="1730963"/>
            <a:ext cx="2729217" cy="517407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23"/>
          </p:nvPr>
        </p:nvSpPr>
        <p:spPr>
          <a:xfrm>
            <a:off x="5869040" y="959255"/>
            <a:ext cx="3146516" cy="284133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0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924994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572" y="4443479"/>
            <a:ext cx="1217428" cy="70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88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2750"/>
            <a:ext cx="9144000" cy="7121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E7B34B2C-AF9F-4197-BC4B-C16C6F496AA3}" type="slidenum">
              <a:rPr lang="en-US" sz="800" smtClean="0">
                <a:solidFill>
                  <a:srgbClr val="FFFFFE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FFFFFE"/>
                </a:solidFill>
              </a:rPr>
              <a:t> 										© 2017 SyncHR, Inc. All rights reserved. Confidential &amp; Proprietary.	</a:t>
            </a:r>
          </a:p>
        </p:txBody>
      </p:sp>
      <p:sp>
        <p:nvSpPr>
          <p:cNvPr id="12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924994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35" y="1730963"/>
            <a:ext cx="2712076" cy="517407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08350" y="2389482"/>
            <a:ext cx="2720056" cy="1749778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6635" y="959254"/>
            <a:ext cx="2712076" cy="65157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8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972743" y="2389482"/>
            <a:ext cx="2729217" cy="1749777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972743" y="959254"/>
            <a:ext cx="2729217" cy="65157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8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972743" y="1730963"/>
            <a:ext cx="2729217" cy="517407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23"/>
          </p:nvPr>
        </p:nvSpPr>
        <p:spPr>
          <a:xfrm>
            <a:off x="5869040" y="959255"/>
            <a:ext cx="3146516" cy="318000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04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3D01289-B269-420E-901C-2AB1835D04DA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												© 2017 SyncHR, Inc. All rights reserved. Confidential &amp; Proprietary.</a:t>
            </a:r>
          </a:p>
        </p:txBody>
      </p:sp>
      <p:sp>
        <p:nvSpPr>
          <p:cNvPr id="13" name="Title 14"/>
          <p:cNvSpPr>
            <a:spLocks noGrp="1"/>
          </p:cNvSpPr>
          <p:nvPr>
            <p:ph type="title" hasCustomPrompt="1"/>
          </p:nvPr>
        </p:nvSpPr>
        <p:spPr>
          <a:xfrm>
            <a:off x="124930" y="46057"/>
            <a:ext cx="7720847" cy="405500"/>
          </a:xfrm>
        </p:spPr>
        <p:txBody>
          <a:bodyPr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35" y="1627486"/>
            <a:ext cx="2712076" cy="517407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08350" y="2286004"/>
            <a:ext cx="2720056" cy="2521151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6635" y="855777"/>
            <a:ext cx="2712076" cy="65157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8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972743" y="2286004"/>
            <a:ext cx="2729217" cy="2521151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972743" y="855777"/>
            <a:ext cx="2729217" cy="65157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8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972743" y="1627486"/>
            <a:ext cx="2729217" cy="517407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23"/>
          </p:nvPr>
        </p:nvSpPr>
        <p:spPr>
          <a:xfrm>
            <a:off x="5869040" y="855777"/>
            <a:ext cx="3146516" cy="386674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12" name="Picture 11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49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EC8C6B7D-C727-4480-8B4D-CCD524F44110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										© 2017 SyncHR, Inc. All rights reserved. Confidential &amp; Proprietary. </a:t>
            </a:r>
          </a:p>
        </p:txBody>
      </p:sp>
      <p:sp>
        <p:nvSpPr>
          <p:cNvPr id="13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924994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7996" y="1524164"/>
            <a:ext cx="4458250" cy="716722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7738" y="2359679"/>
            <a:ext cx="4457778" cy="1659635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7738" y="945302"/>
            <a:ext cx="4457778" cy="42371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8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678788" y="2349983"/>
            <a:ext cx="4372015" cy="1669331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78789" y="935606"/>
            <a:ext cx="4372014" cy="42371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678365" y="1514374"/>
            <a:ext cx="4372515" cy="716446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572" y="4443479"/>
            <a:ext cx="1217428" cy="70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0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1">
    <p:bg>
      <p:bgPr>
        <a:solidFill>
          <a:srgbClr val="7B83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yBKG_Transi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255" y="0"/>
            <a:ext cx="9230738" cy="5237570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407154" y="2040423"/>
            <a:ext cx="7997424" cy="857250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Transition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rgbClr val="FFFFFE"/>
                </a:solidFill>
              </a:rPr>
              <a:t>© 2016 </a:t>
            </a:r>
            <a:r>
              <a:rPr lang="en-US" sz="800" dirty="0" err="1">
                <a:solidFill>
                  <a:srgbClr val="FFFFFE"/>
                </a:solidFill>
              </a:rPr>
              <a:t>SyncHR</a:t>
            </a:r>
            <a:r>
              <a:rPr lang="en-US" sz="800" dirty="0">
                <a:solidFill>
                  <a:srgbClr val="FFFFFE"/>
                </a:solidFill>
              </a:rPr>
              <a:t>, Inc. All rights reserved. Confidential &amp; Proprietary.</a:t>
            </a:r>
          </a:p>
        </p:txBody>
      </p:sp>
      <p:pic>
        <p:nvPicPr>
          <p:cNvPr id="3" name="Picture 2" descr="SyncHR_LogoB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45" y="4289790"/>
            <a:ext cx="2353709" cy="571500"/>
          </a:xfrm>
          <a:prstGeom prst="rect">
            <a:avLst/>
          </a:prstGeom>
        </p:spPr>
      </p:pic>
      <p:pic>
        <p:nvPicPr>
          <p:cNvPr id="6" name="Picture 5" descr="GrayBKG_Transi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255" y="0"/>
            <a:ext cx="9230738" cy="5237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rgbClr val="FFFFFE"/>
                </a:solidFill>
              </a:rPr>
              <a:t>© 2017 SyncHR, Inc. All rights reserved. Confidential &amp; Proprietary.</a:t>
            </a:r>
          </a:p>
        </p:txBody>
      </p:sp>
      <p:pic>
        <p:nvPicPr>
          <p:cNvPr id="8" name="Picture 7" descr="SyncHR_LogoB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45" y="4289790"/>
            <a:ext cx="2353709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15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2750"/>
            <a:ext cx="9144000" cy="7121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ECA0BBF2-87B4-4D65-91C8-54FC15D507CA}" type="slidenum">
              <a:rPr lang="en-US" sz="800" smtClean="0">
                <a:solidFill>
                  <a:srgbClr val="FFFFFE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FFFFFE"/>
                </a:solidFill>
              </a:rPr>
              <a:t> 										© 2017 SyncHR, Inc. All rights reserved. Confidential &amp; Proprietary.	</a:t>
            </a:r>
          </a:p>
        </p:txBody>
      </p:sp>
      <p:sp>
        <p:nvSpPr>
          <p:cNvPr id="6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924994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7996" y="1524164"/>
            <a:ext cx="4458250" cy="716722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7738" y="2359679"/>
            <a:ext cx="4457778" cy="1798395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7738" y="945302"/>
            <a:ext cx="4457778" cy="42371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8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678788" y="2349983"/>
            <a:ext cx="4372015" cy="1808091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78789" y="935606"/>
            <a:ext cx="4372014" cy="42371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678365" y="1514374"/>
            <a:ext cx="4372515" cy="716446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8804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  <p:sp>
        <p:nvSpPr>
          <p:cNvPr id="4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46057"/>
            <a:ext cx="7730254" cy="396092"/>
          </a:xfrm>
        </p:spPr>
        <p:txBody>
          <a:bodyPr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4938880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E7F551E1-1D9C-493E-834E-55375B2A6246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												© 2017 SyncHR, Inc. All rights reserved. Confidential &amp; Proprietary.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7996" y="1467722"/>
            <a:ext cx="4458250" cy="716722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7738" y="2303237"/>
            <a:ext cx="4457778" cy="2494541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7738" y="888860"/>
            <a:ext cx="4457778" cy="42371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8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678788" y="2293541"/>
            <a:ext cx="4372015" cy="2504237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78789" y="879164"/>
            <a:ext cx="4372014" cy="42371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678365" y="1457932"/>
            <a:ext cx="4372515" cy="716446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08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78C1B718-1A62-4204-9815-351D139FA473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										© 2017 SyncHR, Inc. All rights reserved. Confidential &amp; Proprietary.	</a:t>
            </a:r>
          </a:p>
        </p:txBody>
      </p:sp>
      <p:sp>
        <p:nvSpPr>
          <p:cNvPr id="13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924994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880" y="1769469"/>
            <a:ext cx="2859772" cy="536976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31880" y="2485763"/>
            <a:ext cx="2859772" cy="1392464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1880" y="1051958"/>
            <a:ext cx="2859772" cy="591445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158787" y="2499155"/>
            <a:ext cx="2859772" cy="1379072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158787" y="1037411"/>
            <a:ext cx="2859772" cy="591445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158787" y="1781259"/>
            <a:ext cx="2859772" cy="536769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6213939" y="2518546"/>
            <a:ext cx="2859772" cy="1359681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213939" y="1037411"/>
            <a:ext cx="2859772" cy="591445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213939" y="1781259"/>
            <a:ext cx="2835986" cy="536769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572" y="4443479"/>
            <a:ext cx="1217428" cy="70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13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1333"/>
            <a:ext cx="9144000" cy="7121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8BDE2860-252A-4F29-8091-93961C6FBF46}" type="slidenum">
              <a:rPr lang="en-US" sz="800" smtClean="0">
                <a:solidFill>
                  <a:srgbClr val="FFFFFE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FFFFFE"/>
                </a:solidFill>
              </a:rPr>
              <a:t> 										© 2017 SyncHR, Inc. All rights reserved. Confidential &amp; Proprietary.	</a:t>
            </a:r>
          </a:p>
        </p:txBody>
      </p:sp>
      <p:sp>
        <p:nvSpPr>
          <p:cNvPr id="6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924994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880" y="1769469"/>
            <a:ext cx="2859772" cy="536976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31880" y="2485763"/>
            <a:ext cx="2859772" cy="1625274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1880" y="1051958"/>
            <a:ext cx="2859772" cy="591445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158787" y="2499155"/>
            <a:ext cx="2859772" cy="1611882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158787" y="1037411"/>
            <a:ext cx="2859772" cy="591445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158787" y="1781259"/>
            <a:ext cx="2859772" cy="536769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6213939" y="2518546"/>
            <a:ext cx="2859772" cy="1592491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213939" y="1037411"/>
            <a:ext cx="2859772" cy="591445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213939" y="1781259"/>
            <a:ext cx="2835986" cy="536769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9009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  <p:sp>
        <p:nvSpPr>
          <p:cNvPr id="4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46057"/>
            <a:ext cx="7730254" cy="396092"/>
          </a:xfrm>
        </p:spPr>
        <p:txBody>
          <a:bodyPr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4938880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F89552C-C8FE-4484-B1FC-DC785F0B8CE9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												© 2017 SyncHR, Inc. All rights reserved. Confidential &amp; Proprietary.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880" y="1769469"/>
            <a:ext cx="2859772" cy="536976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31880" y="2485763"/>
            <a:ext cx="2859772" cy="2255570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1880" y="1051958"/>
            <a:ext cx="2859772" cy="591445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158787" y="2499155"/>
            <a:ext cx="2859772" cy="2242178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158787" y="1037411"/>
            <a:ext cx="2859772" cy="591445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158787" y="1781259"/>
            <a:ext cx="2859772" cy="536769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6213939" y="2518546"/>
            <a:ext cx="2859772" cy="2222787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213939" y="1037411"/>
            <a:ext cx="2859772" cy="591445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213939" y="1781259"/>
            <a:ext cx="2835986" cy="536769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15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840144CA-6CD5-4E13-85CA-6264C47DDA77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										© 2017 SyncHR, Inc. All rights reserved. Confidential &amp; Proprietary.	</a:t>
            </a:r>
          </a:p>
        </p:txBody>
      </p:sp>
      <p:sp>
        <p:nvSpPr>
          <p:cNvPr id="13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924994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4406" y="2457714"/>
            <a:ext cx="2814912" cy="439768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4147" y="3029185"/>
            <a:ext cx="2814614" cy="1768593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4147" y="1849764"/>
            <a:ext cx="2814614" cy="474494"/>
          </a:xfrm>
        </p:spPr>
        <p:txBody>
          <a:bodyPr lIns="91440" rIns="9144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3124485" y="946902"/>
            <a:ext cx="2814614" cy="79346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6147670" y="946902"/>
            <a:ext cx="2814614" cy="79346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124932" y="937207"/>
            <a:ext cx="2813829" cy="80316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3124744" y="2457714"/>
            <a:ext cx="2814912" cy="439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3124485" y="3029185"/>
            <a:ext cx="2814614" cy="1768593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3124485" y="1849764"/>
            <a:ext cx="2814614" cy="474494"/>
          </a:xfrm>
        </p:spPr>
        <p:txBody>
          <a:bodyPr lIns="91440" rIns="9144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6147929" y="2457714"/>
            <a:ext cx="2814912" cy="439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endParaRPr lang="en-US" dirty="0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6147670" y="3029186"/>
            <a:ext cx="2814614" cy="884296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147670" y="1849764"/>
            <a:ext cx="2814614" cy="474494"/>
          </a:xfrm>
        </p:spPr>
        <p:txBody>
          <a:bodyPr lIns="91440" rIns="9144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3124744" y="2457714"/>
            <a:ext cx="2814912" cy="439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endParaRPr lang="en-US" dirty="0"/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147929" y="2457714"/>
            <a:ext cx="2814912" cy="439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572" y="4443479"/>
            <a:ext cx="1217428" cy="70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05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" y="4432750"/>
            <a:ext cx="9144000" cy="7121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4929473"/>
            <a:ext cx="91531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5CF78D8-AFFB-440C-AEB5-FDB513BBF024}" type="slidenum">
              <a:rPr lang="en-US" sz="800" smtClean="0">
                <a:solidFill>
                  <a:srgbClr val="FFFFFE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FFFFFE"/>
                </a:solidFill>
              </a:rPr>
              <a:t> 										© 2017 SyncHR, Inc. All rights reserved. Confidential &amp; Proprietary.	</a:t>
            </a:r>
          </a:p>
        </p:txBody>
      </p:sp>
      <p:sp>
        <p:nvSpPr>
          <p:cNvPr id="6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924994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4406" y="2457714"/>
            <a:ext cx="2814912" cy="439768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4147" y="3029186"/>
            <a:ext cx="2814614" cy="1448740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4147" y="1849764"/>
            <a:ext cx="2814614" cy="474494"/>
          </a:xfrm>
        </p:spPr>
        <p:txBody>
          <a:bodyPr lIns="91440" rIns="9144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3124485" y="946902"/>
            <a:ext cx="2814614" cy="79346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6147670" y="946902"/>
            <a:ext cx="2814614" cy="79346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124932" y="937207"/>
            <a:ext cx="2813829" cy="80316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3124744" y="2457714"/>
            <a:ext cx="2814912" cy="439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endParaRPr lang="en-US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3124485" y="3029186"/>
            <a:ext cx="2814614" cy="1448740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3124485" y="1849764"/>
            <a:ext cx="2814614" cy="474494"/>
          </a:xfrm>
        </p:spPr>
        <p:txBody>
          <a:bodyPr lIns="91440" rIns="9144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147929" y="2457714"/>
            <a:ext cx="2814912" cy="439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endParaRPr lang="en-US" dirty="0"/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6147670" y="3029185"/>
            <a:ext cx="2814614" cy="1110073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147670" y="1849764"/>
            <a:ext cx="2814614" cy="474494"/>
          </a:xfrm>
        </p:spPr>
        <p:txBody>
          <a:bodyPr lIns="91440" rIns="9144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124744" y="2457714"/>
            <a:ext cx="2814912" cy="439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endParaRPr lang="en-US" dirty="0"/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6147929" y="2457714"/>
            <a:ext cx="2814912" cy="439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79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  <p:sp>
        <p:nvSpPr>
          <p:cNvPr id="4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46057"/>
            <a:ext cx="7730254" cy="396092"/>
          </a:xfrm>
        </p:spPr>
        <p:txBody>
          <a:bodyPr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4938880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F7C91AAC-B2E6-4C08-8300-DC01D57716B3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												© 2017 SyncHR, Inc. All rights reserved. Confidential &amp; Proprietary.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4406" y="2354237"/>
            <a:ext cx="2814912" cy="439768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4147" y="2925708"/>
            <a:ext cx="2814614" cy="1909699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4147" y="1746287"/>
            <a:ext cx="2814614" cy="474494"/>
          </a:xfrm>
        </p:spPr>
        <p:txBody>
          <a:bodyPr lIns="91440" rIns="9144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3124485" y="843425"/>
            <a:ext cx="2814614" cy="79346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6147670" y="843425"/>
            <a:ext cx="2814614" cy="79346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124932" y="833730"/>
            <a:ext cx="2813829" cy="80316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124744" y="2354237"/>
            <a:ext cx="2814912" cy="439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3124485" y="2925708"/>
            <a:ext cx="2814614" cy="1909699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3124485" y="1746287"/>
            <a:ext cx="2814614" cy="474494"/>
          </a:xfrm>
        </p:spPr>
        <p:txBody>
          <a:bodyPr lIns="91440" rIns="9144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147929" y="2354237"/>
            <a:ext cx="2814912" cy="439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6147670" y="2925709"/>
            <a:ext cx="2814614" cy="1909698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147670" y="1746287"/>
            <a:ext cx="2814614" cy="474494"/>
          </a:xfrm>
        </p:spPr>
        <p:txBody>
          <a:bodyPr lIns="91440" rIns="9144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Picture 17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124744" y="2354237"/>
            <a:ext cx="2814912" cy="439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endParaRPr lang="en-US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6147929" y="2354237"/>
            <a:ext cx="2814912" cy="439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00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- Grey Background Title Slide">
    <p:bg>
      <p:bgPr>
        <a:solidFill>
          <a:srgbClr val="7B83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yBKG_Transi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31605" y="-77318"/>
            <a:ext cx="6999111" cy="52350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66024" y="3343297"/>
            <a:ext cx="3026027" cy="1709029"/>
          </a:xfrm>
          <a:prstGeom prst="rect">
            <a:avLst/>
          </a:prstGeom>
        </p:spPr>
        <p:txBody>
          <a:bodyPr vert="horz" wrap="square" lIns="68580" tIns="34290" rIns="68580" bIns="3429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800" dirty="0">
                <a:solidFill>
                  <a:schemeClr val="accent5"/>
                </a:solidFill>
              </a:rPr>
              <a:t>“</a:t>
            </a:r>
            <a:r>
              <a:rPr lang="en-US" sz="800" dirty="0" err="1">
                <a:solidFill>
                  <a:schemeClr val="accent5"/>
                </a:solidFill>
              </a:rPr>
              <a:t>SyncHR</a:t>
            </a:r>
            <a:r>
              <a:rPr lang="en-US" sz="800" dirty="0">
                <a:solidFill>
                  <a:schemeClr val="accent5"/>
                </a:solidFill>
              </a:rPr>
              <a:t>” and other identified trademarks are either registered or claimed trademarks of </a:t>
            </a:r>
            <a:r>
              <a:rPr lang="en-US" sz="800" dirty="0" err="1">
                <a:solidFill>
                  <a:schemeClr val="accent5"/>
                </a:solidFill>
              </a:rPr>
              <a:t>SyncHR</a:t>
            </a:r>
            <a:r>
              <a:rPr lang="en-US" sz="800" dirty="0">
                <a:solidFill>
                  <a:schemeClr val="accent5"/>
                </a:solidFill>
              </a:rPr>
              <a:t>, Inc. Third-party trademarks are property of their respective owners; their use does not imply endorsement of </a:t>
            </a:r>
            <a:r>
              <a:rPr lang="en-US" sz="800" dirty="0" err="1">
                <a:solidFill>
                  <a:schemeClr val="accent5"/>
                </a:solidFill>
              </a:rPr>
              <a:t>SyncHR</a:t>
            </a:r>
            <a:r>
              <a:rPr lang="en-US" sz="800" dirty="0">
                <a:solidFill>
                  <a:schemeClr val="accent5"/>
                </a:solidFill>
              </a:rPr>
              <a:t> products or services by the trademark owner.</a:t>
            </a:r>
            <a:endParaRPr lang="en-US" sz="8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503653" y="3259666"/>
            <a:ext cx="30260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283216" y="1314590"/>
            <a:ext cx="3156368" cy="305283"/>
          </a:xfrm>
          <a:prstGeom prst="rect">
            <a:avLst/>
          </a:prstGeom>
        </p:spPr>
        <p:txBody>
          <a:bodyPr vert="horz" wrap="square" lIns="68580" tIns="34290" rIns="68580" bIns="34290" rtlCol="0" anchor="t" anchorCtr="0">
            <a:noAutofit/>
          </a:bodyPr>
          <a:lstStyle/>
          <a:p>
            <a:pPr algn="l"/>
            <a:r>
              <a:rPr lang="en-US" sz="1400" dirty="0">
                <a:hlinkClick r:id="rId3"/>
              </a:rPr>
              <a:t>www.facebook.com/synchr.inc</a:t>
            </a:r>
            <a:br>
              <a:rPr lang="en-US" sz="1400" dirty="0"/>
            </a:b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83216" y="2647665"/>
            <a:ext cx="4407244" cy="311131"/>
          </a:xfrm>
          <a:prstGeom prst="rect">
            <a:avLst/>
          </a:prstGeom>
        </p:spPr>
        <p:txBody>
          <a:bodyPr vert="horz" wrap="square" lIns="68580" tIns="34290" rIns="68580" bIns="34290" rtlCol="0" anchor="t" anchorCtr="0">
            <a:noAutofit/>
          </a:bodyPr>
          <a:lstStyle/>
          <a:p>
            <a:pPr algn="l"/>
            <a:r>
              <a:rPr lang="en-US" sz="1400" dirty="0">
                <a:hlinkClick r:id="rId4"/>
              </a:rPr>
              <a:t>https://www.linkedin.com/company/2623606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7" name="Picture 36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9" y="1261164"/>
            <a:ext cx="396744" cy="396744"/>
          </a:xfrm>
          <a:prstGeom prst="rect">
            <a:avLst/>
          </a:prstGeom>
        </p:spPr>
      </p:pic>
      <p:pic>
        <p:nvPicPr>
          <p:cNvPr id="38" name="Picture 37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86" y="1921304"/>
            <a:ext cx="396744" cy="396744"/>
          </a:xfrm>
          <a:prstGeom prst="rect">
            <a:avLst/>
          </a:prstGeom>
        </p:spPr>
      </p:pic>
      <p:pic>
        <p:nvPicPr>
          <p:cNvPr id="39" name="Picture 38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12" y="2581444"/>
            <a:ext cx="396744" cy="39674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283216" y="619356"/>
            <a:ext cx="3773865" cy="314609"/>
          </a:xfrm>
          <a:prstGeom prst="rect">
            <a:avLst/>
          </a:prstGeom>
        </p:spPr>
        <p:txBody>
          <a:bodyPr vert="horz" wrap="square" lIns="68580" tIns="34290" rIns="68580" bIns="34290" rtlCol="0" anchor="b" anchorCtr="0">
            <a:noAutofit/>
          </a:bodyPr>
          <a:lstStyle/>
          <a:p>
            <a:pPr algn="l"/>
            <a:r>
              <a:rPr lang="en-US" sz="1400" dirty="0">
                <a:solidFill>
                  <a:srgbClr val="FFFFFE"/>
                </a:solidFill>
                <a:hlinkClick r:id="rId11"/>
              </a:rPr>
              <a:t>www.syncHR.com</a:t>
            </a:r>
            <a:endParaRPr lang="en-US" sz="1400" b="0" dirty="0">
              <a:solidFill>
                <a:srgbClr val="FFFFFE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9596" y="629013"/>
            <a:ext cx="355511" cy="330840"/>
            <a:chOff x="3838702" y="624190"/>
            <a:chExt cx="385895" cy="359116"/>
          </a:xfrm>
        </p:grpSpPr>
        <p:pic>
          <p:nvPicPr>
            <p:cNvPr id="29" name="Picture 28" descr="SyncHR_LogoBW.png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033"/>
            <a:stretch/>
          </p:blipFill>
          <p:spPr>
            <a:xfrm>
              <a:off x="3916101" y="664832"/>
              <a:ext cx="231097" cy="275542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3838702" y="624190"/>
              <a:ext cx="385895" cy="35911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283216" y="1971971"/>
            <a:ext cx="3156368" cy="305283"/>
          </a:xfrm>
          <a:prstGeom prst="rect">
            <a:avLst/>
          </a:prstGeom>
        </p:spPr>
        <p:txBody>
          <a:bodyPr vert="horz" wrap="square" lIns="68580" tIns="34290" rIns="68580" bIns="34290" rtlCol="0" anchor="t" anchorCtr="0">
            <a:noAutofit/>
          </a:bodyPr>
          <a:lstStyle/>
          <a:p>
            <a:pPr algn="l"/>
            <a:r>
              <a:rPr lang="en-US" sz="1400" dirty="0">
                <a:hlinkClick r:id="rId13"/>
              </a:rPr>
              <a:t>https://mobile.twitter.com/syncHR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 descr="SyncHR_LogoBW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032" y="2252571"/>
            <a:ext cx="2379409" cy="577740"/>
          </a:xfrm>
          <a:prstGeom prst="rect">
            <a:avLst/>
          </a:prstGeom>
        </p:spPr>
      </p:pic>
      <p:pic>
        <p:nvPicPr>
          <p:cNvPr id="17" name="Picture 16" descr="GrayBKG_Transi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31605" y="-77318"/>
            <a:ext cx="6999111" cy="523503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66024" y="3343297"/>
            <a:ext cx="3026027" cy="1709029"/>
          </a:xfrm>
          <a:prstGeom prst="rect">
            <a:avLst/>
          </a:prstGeom>
        </p:spPr>
        <p:txBody>
          <a:bodyPr vert="horz" wrap="square" lIns="68580" tIns="34290" rIns="68580" bIns="3429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800" dirty="0">
                <a:solidFill>
                  <a:schemeClr val="accent5"/>
                </a:solidFill>
              </a:rPr>
              <a:t>“</a:t>
            </a:r>
            <a:r>
              <a:rPr lang="en-US" sz="800" dirty="0" err="1">
                <a:solidFill>
                  <a:schemeClr val="accent5"/>
                </a:solidFill>
              </a:rPr>
              <a:t>SyncHR</a:t>
            </a:r>
            <a:r>
              <a:rPr lang="en-US" sz="800" dirty="0">
                <a:solidFill>
                  <a:schemeClr val="accent5"/>
                </a:solidFill>
              </a:rPr>
              <a:t>” and other identified trademarks are either registered or claimed trademarks of </a:t>
            </a:r>
            <a:r>
              <a:rPr lang="en-US" sz="800" dirty="0" err="1">
                <a:solidFill>
                  <a:schemeClr val="accent5"/>
                </a:solidFill>
              </a:rPr>
              <a:t>SyncHR</a:t>
            </a:r>
            <a:r>
              <a:rPr lang="en-US" sz="800" dirty="0">
                <a:solidFill>
                  <a:schemeClr val="accent5"/>
                </a:solidFill>
              </a:rPr>
              <a:t>, Inc. Third-party trademarks are property of their respective owners; their use does not imply endorsement of </a:t>
            </a:r>
            <a:r>
              <a:rPr lang="en-US" sz="800" dirty="0" err="1">
                <a:solidFill>
                  <a:schemeClr val="accent5"/>
                </a:solidFill>
              </a:rPr>
              <a:t>SyncHR</a:t>
            </a:r>
            <a:r>
              <a:rPr lang="en-US" sz="800" dirty="0">
                <a:solidFill>
                  <a:schemeClr val="accent5"/>
                </a:solidFill>
              </a:rPr>
              <a:t> products or services by the trademark owner.</a:t>
            </a:r>
            <a:endParaRPr lang="en-US" sz="8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503653" y="3259666"/>
            <a:ext cx="30260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83216" y="1314590"/>
            <a:ext cx="3156368" cy="305283"/>
          </a:xfrm>
          <a:prstGeom prst="rect">
            <a:avLst/>
          </a:prstGeom>
        </p:spPr>
        <p:txBody>
          <a:bodyPr vert="horz" wrap="square" lIns="68580" tIns="34290" rIns="68580" bIns="34290" rtlCol="0" anchor="t" anchorCtr="0">
            <a:noAutofit/>
          </a:bodyPr>
          <a:lstStyle/>
          <a:p>
            <a:pPr algn="l"/>
            <a:r>
              <a:rPr lang="en-US" sz="1400" dirty="0">
                <a:hlinkClick r:id="rId3"/>
              </a:rPr>
              <a:t>www.facebook.com/synchr.inc</a:t>
            </a:r>
            <a:br>
              <a:rPr lang="en-US" sz="1400" dirty="0"/>
            </a:b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3216" y="2647665"/>
            <a:ext cx="4407244" cy="311131"/>
          </a:xfrm>
          <a:prstGeom prst="rect">
            <a:avLst/>
          </a:prstGeom>
        </p:spPr>
        <p:txBody>
          <a:bodyPr vert="horz" wrap="square" lIns="68580" tIns="34290" rIns="68580" bIns="34290" rtlCol="0" anchor="t" anchorCtr="0">
            <a:noAutofit/>
          </a:bodyPr>
          <a:lstStyle/>
          <a:p>
            <a:pPr algn="l"/>
            <a:r>
              <a:rPr lang="en-US" sz="1400" dirty="0">
                <a:hlinkClick r:id="rId4"/>
              </a:rPr>
              <a:t>https://www.linkedin.com/company/2623606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Picture 2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9" y="1261164"/>
            <a:ext cx="396744" cy="396744"/>
          </a:xfrm>
          <a:prstGeom prst="rect">
            <a:avLst/>
          </a:prstGeom>
        </p:spPr>
      </p:pic>
      <p:pic>
        <p:nvPicPr>
          <p:cNvPr id="24" name="Picture 23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86" y="1921304"/>
            <a:ext cx="396744" cy="396744"/>
          </a:xfrm>
          <a:prstGeom prst="rect">
            <a:avLst/>
          </a:prstGeom>
        </p:spPr>
      </p:pic>
      <p:pic>
        <p:nvPicPr>
          <p:cNvPr id="25" name="Picture 24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12" y="2581444"/>
            <a:ext cx="396744" cy="39674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283216" y="619356"/>
            <a:ext cx="3773865" cy="314609"/>
          </a:xfrm>
          <a:prstGeom prst="rect">
            <a:avLst/>
          </a:prstGeom>
        </p:spPr>
        <p:txBody>
          <a:bodyPr vert="horz" wrap="square" lIns="68580" tIns="34290" rIns="68580" bIns="34290" rtlCol="0" anchor="b" anchorCtr="0">
            <a:noAutofit/>
          </a:bodyPr>
          <a:lstStyle/>
          <a:p>
            <a:pPr algn="l"/>
            <a:r>
              <a:rPr lang="en-US" sz="1400" dirty="0">
                <a:solidFill>
                  <a:srgbClr val="FFFFFE"/>
                </a:solidFill>
                <a:hlinkClick r:id="rId11"/>
              </a:rPr>
              <a:t>www.syncHR.com</a:t>
            </a:r>
            <a:endParaRPr lang="en-US" sz="1400" b="0" dirty="0">
              <a:solidFill>
                <a:srgbClr val="FFFFFE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09596" y="629013"/>
            <a:ext cx="355511" cy="330840"/>
            <a:chOff x="3838702" y="624190"/>
            <a:chExt cx="385895" cy="359116"/>
          </a:xfrm>
        </p:grpSpPr>
        <p:pic>
          <p:nvPicPr>
            <p:cNvPr id="31" name="Picture 30" descr="SyncHR_LogoBW.png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033"/>
            <a:stretch/>
          </p:blipFill>
          <p:spPr>
            <a:xfrm>
              <a:off x="3916101" y="664832"/>
              <a:ext cx="231097" cy="275542"/>
            </a:xfrm>
            <a:prstGeom prst="rect">
              <a:avLst/>
            </a:prstGeom>
          </p:spPr>
        </p:pic>
        <p:sp>
          <p:nvSpPr>
            <p:cNvPr id="33" name="Oval 32"/>
            <p:cNvSpPr/>
            <p:nvPr/>
          </p:nvSpPr>
          <p:spPr>
            <a:xfrm>
              <a:off x="3838702" y="624190"/>
              <a:ext cx="385895" cy="35911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283216" y="1971971"/>
            <a:ext cx="3156368" cy="305283"/>
          </a:xfrm>
          <a:prstGeom prst="rect">
            <a:avLst/>
          </a:prstGeom>
        </p:spPr>
        <p:txBody>
          <a:bodyPr vert="horz" wrap="square" lIns="68580" tIns="34290" rIns="68580" bIns="34290" rtlCol="0" anchor="t" anchorCtr="0">
            <a:noAutofit/>
          </a:bodyPr>
          <a:lstStyle/>
          <a:p>
            <a:pPr algn="l"/>
            <a:r>
              <a:rPr lang="en-US" sz="1400" dirty="0">
                <a:hlinkClick r:id="rId13"/>
              </a:rPr>
              <a:t>https://mobile.twitter.com/syncHR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6" name="Picture 35" descr="SyncHR_LogoBW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032" y="2252571"/>
            <a:ext cx="2379409" cy="5777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rgbClr val="FFFFFE"/>
                </a:solidFill>
              </a:rPr>
              <a:t>© 2017 SyncHR, Inc. All rights reserved. Confidential &amp; Proprietary.</a:t>
            </a:r>
          </a:p>
        </p:txBody>
      </p:sp>
    </p:spTree>
    <p:extLst>
      <p:ext uri="{BB962C8B-B14F-4D97-AF65-F5344CB8AC3E}">
        <p14:creationId xmlns:p14="http://schemas.microsoft.com/office/powerpoint/2010/main" val="392085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2">
    <p:bg>
      <p:bgPr>
        <a:solidFill>
          <a:srgbClr val="132D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BKG_Transition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3851" cy="5143500"/>
          </a:xfrm>
          <a:prstGeom prst="rect">
            <a:avLst/>
          </a:prstGeom>
        </p:spPr>
      </p:pic>
      <p:sp>
        <p:nvSpPr>
          <p:cNvPr id="7" name="Title 14"/>
          <p:cNvSpPr>
            <a:spLocks noGrp="1"/>
          </p:cNvSpPr>
          <p:nvPr>
            <p:ph type="title" hasCustomPrompt="1"/>
          </p:nvPr>
        </p:nvSpPr>
        <p:spPr>
          <a:xfrm>
            <a:off x="407154" y="2040423"/>
            <a:ext cx="7997424" cy="857250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Transition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rgbClr val="FFFFFE"/>
                </a:solidFill>
              </a:rPr>
              <a:t>© 2016 </a:t>
            </a:r>
            <a:r>
              <a:rPr lang="en-US" sz="800" dirty="0" err="1">
                <a:solidFill>
                  <a:srgbClr val="FFFFFE"/>
                </a:solidFill>
              </a:rPr>
              <a:t>SyncHR</a:t>
            </a:r>
            <a:r>
              <a:rPr lang="en-US" sz="800" dirty="0">
                <a:solidFill>
                  <a:srgbClr val="FFFFFE"/>
                </a:solidFill>
              </a:rPr>
              <a:t>, Inc. All rights reserved. Confidential &amp; Proprietary.</a:t>
            </a:r>
          </a:p>
        </p:txBody>
      </p:sp>
      <p:pic>
        <p:nvPicPr>
          <p:cNvPr id="8" name="Picture 7" descr="SyncHR_LogoB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45" y="4289790"/>
            <a:ext cx="2353709" cy="571500"/>
          </a:xfrm>
          <a:prstGeom prst="rect">
            <a:avLst/>
          </a:prstGeom>
        </p:spPr>
      </p:pic>
      <p:pic>
        <p:nvPicPr>
          <p:cNvPr id="6" name="Picture 5" descr="BlueBKG_Transition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3851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rgbClr val="FFFFFE"/>
                </a:solidFill>
              </a:rPr>
              <a:t>© 2017 SyncHR, Inc. All rights reserved. Confidential &amp; Proprietary.</a:t>
            </a:r>
          </a:p>
        </p:txBody>
      </p:sp>
      <p:pic>
        <p:nvPicPr>
          <p:cNvPr id="11" name="Picture 10" descr="SyncHR_LogoB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45" y="4289790"/>
            <a:ext cx="2353709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2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CE3FF100-5D41-4E05-9945-F7DB82F652CD}" type="slidenum">
              <a:rPr lang="en-US" sz="800" smtClean="0">
                <a:solidFill>
                  <a:schemeClr val="bg2"/>
                </a:solidFill>
              </a:rPr>
              <a:pPr algn="l"/>
              <a:t>‹#›</a:t>
            </a:fld>
            <a:r>
              <a:rPr lang="en-US" sz="800" dirty="0">
                <a:solidFill>
                  <a:schemeClr val="bg2"/>
                </a:solidFill>
              </a:rPr>
              <a:t> 									© 2017 SyncHR, Inc. All rights reserved. Confidential &amp; Proprietary.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572" y="4443479"/>
            <a:ext cx="1217428" cy="70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4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Footer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1091"/>
            <a:ext cx="9144000" cy="7121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rgbClr val="FFFFFE"/>
                </a:solidFill>
              </a:rPr>
              <a:t>© 2016 </a:t>
            </a:r>
            <a:r>
              <a:rPr lang="en-US" sz="800" dirty="0" err="1">
                <a:solidFill>
                  <a:srgbClr val="FFFFFE"/>
                </a:solidFill>
              </a:rPr>
              <a:t>SyncHR</a:t>
            </a:r>
            <a:r>
              <a:rPr lang="en-US" sz="800" dirty="0">
                <a:solidFill>
                  <a:srgbClr val="FFFFFE"/>
                </a:solidFill>
              </a:rPr>
              <a:t>, Inc. All rights reserved. Confidential &amp; Proprietary.</a:t>
            </a:r>
          </a:p>
        </p:txBody>
      </p:sp>
      <p:pic>
        <p:nvPicPr>
          <p:cNvPr id="4" name="Picture 3" descr="ContentFooter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1091"/>
            <a:ext cx="9144000" cy="71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09181B92-B301-44EC-A45C-EABF93136261}" type="slidenum">
              <a:rPr lang="en-US" sz="800" smtClean="0">
                <a:solidFill>
                  <a:srgbClr val="FFFFFE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FFFFFE"/>
                </a:solidFill>
              </a:rPr>
              <a:t> 										© 2017 SyncHR, Inc. All rights reserved. Confidential &amp; Proprietary.	</a:t>
            </a:r>
          </a:p>
        </p:txBody>
      </p:sp>
    </p:spTree>
    <p:extLst>
      <p:ext uri="{BB962C8B-B14F-4D97-AF65-F5344CB8AC3E}">
        <p14:creationId xmlns:p14="http://schemas.microsoft.com/office/powerpoint/2010/main" val="106454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56A5F2E0-A0D5-4FE2-99A6-AB69DCFA92D8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 												© 2017 SyncHR, Inc. All rights reserved. Confidential &amp; Proprietary.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5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877958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A6E888F9-9A6E-43BE-AEFD-B8B7E31FA35C}" type="slidenum">
              <a:rPr lang="en-US" sz="800" smtClean="0">
                <a:solidFill>
                  <a:srgbClr val="797F81"/>
                </a:solidFill>
              </a:rPr>
              <a:t>‹#›</a:t>
            </a:fld>
            <a:r>
              <a:rPr lang="en-US" sz="800" dirty="0">
                <a:solidFill>
                  <a:srgbClr val="797F81"/>
                </a:solidFill>
              </a:rPr>
              <a:t>										© 2017 SyncHR, Inc. All rights reserved. Confidential &amp; Proprietary.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572" y="4443479"/>
            <a:ext cx="1217428" cy="70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6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" y="4432750"/>
            <a:ext cx="9144000" cy="712167"/>
          </a:xfrm>
          <a:prstGeom prst="rect">
            <a:avLst/>
          </a:prstGeom>
        </p:spPr>
      </p:pic>
      <p:sp>
        <p:nvSpPr>
          <p:cNvPr id="4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877958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90FFCFD4-6EB0-49E6-B420-7F7339F3C452}" type="slidenum">
              <a:rPr lang="en-US" sz="800" smtClean="0">
                <a:solidFill>
                  <a:srgbClr val="FFFFFE"/>
                </a:solidFill>
              </a:rPr>
              <a:t>‹#›</a:t>
            </a:fld>
            <a:r>
              <a:rPr lang="en-US" sz="800" dirty="0">
                <a:solidFill>
                  <a:srgbClr val="FFFFFE"/>
                </a:solidFill>
              </a:rPr>
              <a:t>										© 2017 SyncHR, Inc. All rights reserved. Confidential &amp; Proprietary.	</a:t>
            </a:r>
          </a:p>
        </p:txBody>
      </p:sp>
    </p:spTree>
    <p:extLst>
      <p:ext uri="{BB962C8B-B14F-4D97-AF65-F5344CB8AC3E}">
        <p14:creationId xmlns:p14="http://schemas.microsoft.com/office/powerpoint/2010/main" val="52351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  <p:sp>
        <p:nvSpPr>
          <p:cNvPr id="4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46057"/>
            <a:ext cx="7730254" cy="396092"/>
          </a:xfrm>
        </p:spPr>
        <p:txBody>
          <a:bodyPr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4938880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1C1842F0-D068-4F6E-8FDF-8970CFE9DBDF}" type="slidenum">
              <a:rPr lang="en-US" sz="800" smtClean="0">
                <a:solidFill>
                  <a:srgbClr val="797F81"/>
                </a:solidFill>
              </a:rPr>
              <a:t>‹#›</a:t>
            </a:fld>
            <a:r>
              <a:rPr lang="en-US" sz="800" dirty="0">
                <a:solidFill>
                  <a:srgbClr val="797F81"/>
                </a:solidFill>
              </a:rPr>
              <a:t>												© 2017 SyncHR, Inc. All rights reserved. Confidential &amp; Proprietary.</a:t>
            </a:r>
          </a:p>
        </p:txBody>
      </p:sp>
      <p:pic>
        <p:nvPicPr>
          <p:cNvPr id="6" name="Picture 5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1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1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  <p:sldLayoutId id="2147483707" r:id="rId28"/>
  </p:sldLayoutIdLst>
  <p:txStyles>
    <p:titleStyle>
      <a:lvl1pPr algn="ctr" defTabSz="457200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7.png"/><Relationship Id="rId5" Type="http://schemas.openxmlformats.org/officeDocument/2006/relationships/image" Target="../media/image50.png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Time &amp; Attendance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Manager Guide</a:t>
            </a:r>
          </a:p>
        </p:txBody>
      </p:sp>
    </p:spTree>
    <p:extLst>
      <p:ext uri="{BB962C8B-B14F-4D97-AF65-F5344CB8AC3E}">
        <p14:creationId xmlns:p14="http://schemas.microsoft.com/office/powerpoint/2010/main" val="1186637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527" y="1105438"/>
            <a:ext cx="4858800" cy="3914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Profile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My Profile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area directs you to a screen showing you all of your set up information.  You can also view your personal accrual balances from this window</a:t>
            </a:r>
          </a:p>
          <a:p>
            <a:pPr>
              <a:buClrTx/>
              <a:buFont typeface="+mj-lt"/>
              <a:buAutoNum type="arabicPeriod"/>
            </a:pPr>
            <a:r>
              <a:rPr lang="en-US" dirty="0"/>
              <a:t>Click My Account</a:t>
            </a:r>
          </a:p>
          <a:p>
            <a:pPr>
              <a:buClrTx/>
              <a:buFont typeface="+mj-lt"/>
              <a:buAutoNum type="arabicPeriod"/>
            </a:pPr>
            <a:r>
              <a:rPr lang="en-US" dirty="0"/>
              <a:t>Click My Profile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My Account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3242" y="2302042"/>
            <a:ext cx="1195137" cy="272716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79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Schedule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My Schedule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ClrTx/>
              <a:buFont typeface="+mj-lt"/>
              <a:buAutoNum type="arabicPeriod"/>
            </a:pPr>
            <a:r>
              <a:rPr lang="en-US" dirty="0"/>
              <a:t>Click My Account</a:t>
            </a:r>
          </a:p>
          <a:p>
            <a:pPr>
              <a:buClrTx/>
              <a:buFont typeface="+mj-lt"/>
              <a:buAutoNum type="arabicPeriod"/>
            </a:pPr>
            <a:r>
              <a:rPr lang="en-US" dirty="0"/>
              <a:t>Click My Schedule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My Account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692" y="720124"/>
            <a:ext cx="4097726" cy="3682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3027"/>
          <a:stretch/>
        </p:blipFill>
        <p:spPr>
          <a:xfrm>
            <a:off x="4990559" y="3281698"/>
            <a:ext cx="3988213" cy="1625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416968" y="2125579"/>
            <a:ext cx="1195137" cy="272716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45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271" y="954982"/>
            <a:ext cx="4118970" cy="3651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Settings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My Settings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Here you can change your password (This only applies to the Mobile app, </a:t>
            </a:r>
            <a:r>
              <a:rPr lang="en-US" dirty="0" err="1"/>
              <a:t>TotalHRWorks</a:t>
            </a:r>
            <a:r>
              <a:rPr lang="en-US" dirty="0"/>
              <a:t>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My Account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07306" y="2269959"/>
            <a:ext cx="1195137" cy="272716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09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976"/>
          <a:stretch/>
        </p:blipFill>
        <p:spPr>
          <a:xfrm>
            <a:off x="4175271" y="947956"/>
            <a:ext cx="4118970" cy="3665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Time Off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My Time Off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ClrTx/>
            </a:pPr>
            <a:r>
              <a:rPr lang="en-US" dirty="0"/>
              <a:t>Here, you can view the time off calendar, accruals history, and make your own personal time off requests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My Account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424" y="947213"/>
            <a:ext cx="4112729" cy="3650697"/>
          </a:xfrm>
          <a:prstGeom prst="rect">
            <a:avLst/>
          </a:prstGeom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4227095" y="2269958"/>
            <a:ext cx="1195137" cy="272716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78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Time Off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screen refreshes: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Request Time Off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0" b="28149"/>
          <a:stretch/>
        </p:blipFill>
        <p:spPr>
          <a:xfrm>
            <a:off x="495300" y="2082800"/>
            <a:ext cx="8229600" cy="283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0814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Time Off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Enter details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ClrTx/>
            </a:pPr>
            <a:r>
              <a:rPr lang="en-US" dirty="0"/>
              <a:t>Enter Time Off Type</a:t>
            </a:r>
          </a:p>
          <a:p>
            <a:pPr>
              <a:buClrTx/>
            </a:pPr>
            <a:r>
              <a:rPr lang="en-US" dirty="0"/>
              <a:t>Enter Request Type (Full day, Partial Day, Multiple Days)</a:t>
            </a:r>
          </a:p>
          <a:p>
            <a:pPr>
              <a:buClrTx/>
            </a:pPr>
            <a:r>
              <a:rPr lang="en-US" dirty="0"/>
              <a:t>Enter comments, if necessary</a:t>
            </a:r>
          </a:p>
          <a:p>
            <a:pPr>
              <a:buClrTx/>
            </a:pPr>
            <a:r>
              <a:rPr lang="en-US" dirty="0"/>
              <a:t>Submit Request </a:t>
            </a:r>
            <a:r>
              <a:rPr lang="en-US" sz="1200" dirty="0"/>
              <a:t>(Note: Pending requests appear at the bottom of the page)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Request Time Off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594" y="931333"/>
            <a:ext cx="5195224" cy="3055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640" y="1003253"/>
            <a:ext cx="1788160" cy="20955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2509520" y="1427759"/>
            <a:ext cx="1291074" cy="948266"/>
          </a:xfrm>
          <a:prstGeom prst="straightConnector1">
            <a:avLst/>
          </a:prstGeom>
          <a:ln w="28575">
            <a:solidFill>
              <a:srgbClr val="F68C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10560" y="2939627"/>
            <a:ext cx="774793" cy="0"/>
          </a:xfrm>
          <a:prstGeom prst="straightConnector1">
            <a:avLst/>
          </a:prstGeom>
          <a:ln w="28575">
            <a:solidFill>
              <a:srgbClr val="F68C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484880" y="3796072"/>
            <a:ext cx="500473" cy="0"/>
          </a:xfrm>
          <a:prstGeom prst="straightConnector1">
            <a:avLst/>
          </a:prstGeom>
          <a:ln w="28575">
            <a:solidFill>
              <a:srgbClr val="F68C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152640" y="931333"/>
            <a:ext cx="952066" cy="338667"/>
          </a:xfrm>
          <a:prstGeom prst="rect">
            <a:avLst/>
          </a:prstGeom>
          <a:noFill/>
          <a:ln w="28575">
            <a:solidFill>
              <a:srgbClr val="F68C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58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976"/>
          <a:stretch/>
        </p:blipFill>
        <p:spPr>
          <a:xfrm>
            <a:off x="4175271" y="947956"/>
            <a:ext cx="4118970" cy="3665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Time Off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My Accrual History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ClrTx/>
              <a:buNone/>
            </a:pPr>
            <a:r>
              <a:rPr lang="en-US" dirty="0"/>
              <a:t>Here you can view your Time Off Balance detail</a:t>
            </a:r>
          </a:p>
          <a:p>
            <a:pPr>
              <a:buClrTx/>
            </a:pPr>
            <a:r>
              <a:rPr lang="en-US" dirty="0"/>
              <a:t>Click </a:t>
            </a:r>
            <a:r>
              <a:rPr lang="en-US" b="1" dirty="0"/>
              <a:t>My Account </a:t>
            </a:r>
          </a:p>
          <a:p>
            <a:pPr>
              <a:buClrTx/>
            </a:pPr>
            <a:r>
              <a:rPr lang="en-US" dirty="0"/>
              <a:t>Click </a:t>
            </a:r>
            <a:r>
              <a:rPr lang="en-US" b="1" dirty="0"/>
              <a:t>My Time Off</a:t>
            </a:r>
          </a:p>
          <a:p>
            <a:pPr>
              <a:buClrTx/>
            </a:pPr>
            <a:r>
              <a:rPr lang="en-US" dirty="0"/>
              <a:t>Click</a:t>
            </a:r>
            <a:r>
              <a:rPr lang="en-US" b="1" dirty="0"/>
              <a:t> Accruals History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My Time Off Balances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45" y="939567"/>
            <a:ext cx="4101487" cy="3665989"/>
          </a:xfrm>
          <a:prstGeom prst="rect">
            <a:avLst/>
          </a:prstGeom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4259179" y="2261937"/>
            <a:ext cx="1195137" cy="272716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82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Time Off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3916" y="1730964"/>
            <a:ext cx="8461154" cy="413926"/>
          </a:xfrm>
        </p:spPr>
        <p:txBody>
          <a:bodyPr/>
          <a:lstStyle/>
          <a:p>
            <a:r>
              <a:rPr lang="en-US" dirty="0"/>
              <a:t>On the right side of the time off screen, you can view your balance detail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My Time Off Balances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74" y="2267187"/>
            <a:ext cx="7847696" cy="2016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5008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Time Off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24509" y="1807155"/>
            <a:ext cx="8871308" cy="2558816"/>
          </a:xfrm>
        </p:spPr>
        <p:txBody>
          <a:bodyPr/>
          <a:lstStyle/>
          <a:p>
            <a:pPr>
              <a:buClrTx/>
            </a:pPr>
            <a:r>
              <a:rPr lang="en-US" dirty="0"/>
              <a:t>At the bottom of the Time Off page, recent requests will appear. If the Request State is “NEW”, it can be deleted, if necessary. </a:t>
            </a:r>
          </a:p>
          <a:p>
            <a:pPr>
              <a:buClrTx/>
            </a:pPr>
            <a:r>
              <a:rPr lang="en-US" dirty="0"/>
              <a:t>You can also filter a search of requests by utilizing the fields at the top.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Recent Requests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89" y="2949810"/>
            <a:ext cx="8892528" cy="1713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1421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Time Off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My Personal Calendar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ClrTx/>
              <a:buFont typeface="+mj-lt"/>
              <a:buAutoNum type="arabicPeriod"/>
            </a:pPr>
            <a:r>
              <a:rPr lang="en-US" dirty="0"/>
              <a:t>Click My Account</a:t>
            </a:r>
          </a:p>
          <a:p>
            <a:pPr>
              <a:buClrTx/>
              <a:buFont typeface="+mj-lt"/>
              <a:buAutoNum type="arabicPeriod"/>
            </a:pPr>
            <a:r>
              <a:rPr lang="en-US" dirty="0"/>
              <a:t>Click My Time Off</a:t>
            </a:r>
          </a:p>
          <a:p>
            <a:pPr>
              <a:buClrTx/>
              <a:buFont typeface="+mj-lt"/>
              <a:buAutoNum type="arabicPeriod"/>
            </a:pPr>
            <a:r>
              <a:rPr lang="en-US" dirty="0"/>
              <a:t>Click Calendar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My Account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976"/>
          <a:stretch/>
        </p:blipFill>
        <p:spPr>
          <a:xfrm>
            <a:off x="4175271" y="947956"/>
            <a:ext cx="4118970" cy="3665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197" y="939567"/>
            <a:ext cx="4099183" cy="3665989"/>
          </a:xfrm>
          <a:prstGeom prst="rect">
            <a:avLst/>
          </a:prstGeom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4363452" y="2269958"/>
            <a:ext cx="1195137" cy="272716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7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133" y="1511001"/>
            <a:ext cx="4548928" cy="2751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Timesheet Access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Timesheet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ClrTx/>
            </a:pPr>
            <a:r>
              <a:rPr lang="en-US" dirty="0"/>
              <a:t>To access the Time and Attendance Portal, click on Time Sheet on the navigation panel on your dashboard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Employee Dashboard</a:t>
            </a:r>
          </a:p>
        </p:txBody>
      </p:sp>
      <p:sp>
        <p:nvSpPr>
          <p:cNvPr id="9" name="Rectangle 8"/>
          <p:cNvSpPr/>
          <p:nvPr/>
        </p:nvSpPr>
        <p:spPr>
          <a:xfrm>
            <a:off x="3885235" y="3891064"/>
            <a:ext cx="1341762" cy="291830"/>
          </a:xfrm>
          <a:prstGeom prst="rect">
            <a:avLst/>
          </a:prstGeom>
          <a:noFill/>
          <a:ln w="28575">
            <a:solidFill>
              <a:srgbClr val="F68C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1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Time Off</a:t>
            </a:r>
          </a:p>
        </p:txBody>
      </p:sp>
      <p:sp>
        <p:nvSpPr>
          <p:cNvPr id="13" name="Subtitle 3"/>
          <p:cNvSpPr>
            <a:spLocks noGrp="1"/>
          </p:cNvSpPr>
          <p:nvPr>
            <p:ph type="subTitle" idx="1"/>
          </p:nvPr>
        </p:nvSpPr>
        <p:spPr>
          <a:xfrm>
            <a:off x="133916" y="1730964"/>
            <a:ext cx="3478528" cy="413926"/>
          </a:xfrm>
        </p:spPr>
        <p:txBody>
          <a:bodyPr/>
          <a:lstStyle/>
          <a:p>
            <a:r>
              <a:rPr lang="en-US" dirty="0"/>
              <a:t>Calendar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24509" y="2248369"/>
            <a:ext cx="3487935" cy="2558816"/>
          </a:xfrm>
        </p:spPr>
        <p:txBody>
          <a:bodyPr/>
          <a:lstStyle/>
          <a:p>
            <a:pPr>
              <a:buClrTx/>
            </a:pPr>
            <a:r>
              <a:rPr lang="en-US" dirty="0"/>
              <a:t>The screen will refresh to show you the company calendar</a:t>
            </a:r>
          </a:p>
          <a:p>
            <a:pPr>
              <a:buClrTx/>
            </a:pPr>
            <a:endParaRPr lang="en-US" dirty="0"/>
          </a:p>
          <a:p>
            <a:pPr>
              <a:buClrTx/>
            </a:pPr>
            <a:r>
              <a:rPr lang="en-US" dirty="0"/>
              <a:t>You can filter by year, approved time off, and cost centers</a:t>
            </a:r>
          </a:p>
          <a:p>
            <a:pPr>
              <a:buClrTx/>
            </a:pPr>
            <a:endParaRPr lang="en-US" dirty="0"/>
          </a:p>
          <a:p>
            <a:pPr>
              <a:buClrTx/>
            </a:pPr>
            <a:r>
              <a:rPr lang="en-US" dirty="0"/>
              <a:t>Click HOME at any time to go back to your Time Sheet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24509" y="931333"/>
            <a:ext cx="3487935" cy="677334"/>
          </a:xfrm>
        </p:spPr>
        <p:txBody>
          <a:bodyPr/>
          <a:lstStyle/>
          <a:p>
            <a:r>
              <a:rPr lang="en-US" dirty="0"/>
              <a:t>My Account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7"/>
          <a:stretch/>
        </p:blipFill>
        <p:spPr>
          <a:xfrm>
            <a:off x="3612444" y="1187042"/>
            <a:ext cx="5233960" cy="2708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7870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Timesheet</a:t>
            </a:r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133916" y="1730964"/>
            <a:ext cx="3478528" cy="413926"/>
          </a:xfrm>
        </p:spPr>
        <p:txBody>
          <a:bodyPr/>
          <a:lstStyle/>
          <a:p>
            <a:r>
              <a:rPr lang="en-US" dirty="0"/>
              <a:t>My Timesheet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24509" y="2248369"/>
            <a:ext cx="3487935" cy="2558816"/>
          </a:xfrm>
        </p:spPr>
        <p:txBody>
          <a:bodyPr/>
          <a:lstStyle/>
          <a:p>
            <a:pPr>
              <a:buClrTx/>
              <a:buFont typeface="+mj-lt"/>
              <a:buAutoNum type="arabicPeriod"/>
            </a:pPr>
            <a:r>
              <a:rPr lang="en-US" dirty="0"/>
              <a:t>Click My Account</a:t>
            </a:r>
          </a:p>
          <a:p>
            <a:pPr>
              <a:buClrTx/>
              <a:buFont typeface="+mj-lt"/>
              <a:buAutoNum type="arabicPeriod"/>
            </a:pPr>
            <a:r>
              <a:rPr lang="en-US" dirty="0"/>
              <a:t>Click My Timesheet</a:t>
            </a:r>
          </a:p>
          <a:p>
            <a:pPr>
              <a:buClrTx/>
              <a:buFont typeface="+mj-lt"/>
              <a:buAutoNum type="arabicPeriod"/>
            </a:pPr>
            <a:r>
              <a:rPr lang="en-US" dirty="0"/>
              <a:t>Here, you can access Current, Historical, or Timesheet Change Requests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24509" y="931333"/>
            <a:ext cx="3487935" cy="677334"/>
          </a:xfrm>
        </p:spPr>
        <p:txBody>
          <a:bodyPr/>
          <a:lstStyle/>
          <a:p>
            <a:r>
              <a:rPr lang="en-US" dirty="0"/>
              <a:t>My Account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1000902"/>
            <a:ext cx="4951325" cy="3856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978442" y="2638926"/>
            <a:ext cx="1195137" cy="272716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60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Navigating Tip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24509" y="931333"/>
            <a:ext cx="3487935" cy="677334"/>
          </a:xfrm>
        </p:spPr>
        <p:txBody>
          <a:bodyPr/>
          <a:lstStyle/>
          <a:p>
            <a:r>
              <a:rPr lang="en-US" dirty="0"/>
              <a:t>Helpful Tip: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19" y="1147932"/>
            <a:ext cx="5129035" cy="3148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3173" y="3316787"/>
            <a:ext cx="863978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your logo or the Home link at the top of the page wherever you are in the system to return to the home page</a:t>
            </a:r>
          </a:p>
          <a:p>
            <a:endParaRPr lang="en-US" dirty="0"/>
          </a:p>
          <a:p>
            <a:r>
              <a:rPr lang="en-US" dirty="0"/>
              <a:t>Click the BACK button to take you to previous pages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709840" y="1426387"/>
            <a:ext cx="1238250" cy="1838326"/>
          </a:xfrm>
          <a:prstGeom prst="straightConnector1">
            <a:avLst/>
          </a:prstGeom>
          <a:ln w="28575">
            <a:solidFill>
              <a:srgbClr val="F68C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713503" y="1997721"/>
            <a:ext cx="1681931" cy="1256001"/>
          </a:xfrm>
          <a:prstGeom prst="straightConnector1">
            <a:avLst/>
          </a:prstGeom>
          <a:ln w="28575">
            <a:solidFill>
              <a:srgbClr val="F68C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698926" y="1965916"/>
            <a:ext cx="1243283" cy="1289132"/>
          </a:xfrm>
          <a:prstGeom prst="straightConnector1">
            <a:avLst/>
          </a:prstGeom>
          <a:ln w="28575">
            <a:solidFill>
              <a:srgbClr val="F68C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436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459" y="956344"/>
            <a:ext cx="4097726" cy="3682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To Do Items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Access your To Do Items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ClrTx/>
              <a:buFont typeface="+mj-lt"/>
              <a:buAutoNum type="arabicPeriod"/>
            </a:pPr>
            <a:r>
              <a:rPr lang="en-US" dirty="0"/>
              <a:t>Click My Account</a:t>
            </a:r>
          </a:p>
          <a:p>
            <a:pPr>
              <a:buClrTx/>
              <a:buFont typeface="+mj-lt"/>
              <a:buAutoNum type="arabicPeriod"/>
            </a:pPr>
            <a:r>
              <a:rPr lang="en-US" dirty="0"/>
              <a:t>Click My To Do Items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Note: You can also access Your To Do Items by clicking on the </a:t>
            </a:r>
            <a:r>
              <a:rPr lang="en-US" sz="1100" b="1" dirty="0"/>
              <a:t>Bell icon </a:t>
            </a:r>
            <a:r>
              <a:rPr lang="en-US" sz="1100" dirty="0"/>
              <a:t>in the top right of every page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My To Do Items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77" y="3947740"/>
            <a:ext cx="3476625" cy="66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473474" y="4010211"/>
            <a:ext cx="612494" cy="536850"/>
          </a:xfrm>
          <a:prstGeom prst="rect">
            <a:avLst/>
          </a:prstGeom>
          <a:noFill/>
          <a:ln w="28575">
            <a:solidFill>
              <a:srgbClr val="F68C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20126" y="2334126"/>
            <a:ext cx="1195137" cy="272716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8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To Do Items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24509" y="1864911"/>
            <a:ext cx="8886707" cy="2558816"/>
          </a:xfrm>
        </p:spPr>
        <p:txBody>
          <a:bodyPr/>
          <a:lstStyle/>
          <a:p>
            <a:pPr>
              <a:buClrTx/>
            </a:pPr>
            <a:r>
              <a:rPr lang="en-US" dirty="0"/>
              <a:t>Here, you can approve time off requests, timesheet change requests and approve timesheets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My To Do Items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16" y="2706274"/>
            <a:ext cx="8877300" cy="215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7803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To Do Items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View Balances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ClrTx/>
            </a:pPr>
            <a:r>
              <a:rPr lang="en-US" dirty="0"/>
              <a:t>Click the Time icon</a:t>
            </a:r>
          </a:p>
          <a:p>
            <a:pPr>
              <a:buClrTx/>
            </a:pPr>
            <a:endParaRPr lang="en-US" dirty="0"/>
          </a:p>
          <a:p>
            <a:pPr>
              <a:buClrTx/>
            </a:pPr>
            <a:r>
              <a:rPr lang="en-US" dirty="0"/>
              <a:t>A screen appears showing the employee PTO balance detail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Time Off Request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593" y="934931"/>
            <a:ext cx="4295775" cy="158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4094480" y="1270000"/>
            <a:ext cx="447040" cy="433870"/>
          </a:xfrm>
          <a:prstGeom prst="rect">
            <a:avLst/>
          </a:prstGeom>
          <a:noFill/>
          <a:ln w="28575">
            <a:solidFill>
              <a:srgbClr val="F68C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280" y="2267187"/>
            <a:ext cx="4527444" cy="2188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Straight Arrow Connector 13"/>
          <p:cNvCxnSpPr>
            <a:stCxn id="11" idx="2"/>
          </p:cNvCxnSpPr>
          <p:nvPr/>
        </p:nvCxnSpPr>
        <p:spPr>
          <a:xfrm>
            <a:off x="4318000" y="1703870"/>
            <a:ext cx="0" cy="1394552"/>
          </a:xfrm>
          <a:prstGeom prst="straightConnector1">
            <a:avLst/>
          </a:prstGeom>
          <a:ln w="28575">
            <a:solidFill>
              <a:srgbClr val="F68C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535680" y="3881120"/>
            <a:ext cx="1981200" cy="223520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59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To Do Items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Modify Request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ClrTx/>
            </a:pPr>
            <a:r>
              <a:rPr lang="en-US" dirty="0"/>
              <a:t>Click Edit icon</a:t>
            </a:r>
          </a:p>
          <a:p>
            <a:pPr>
              <a:buClrTx/>
            </a:pPr>
            <a:endParaRPr lang="en-US" dirty="0"/>
          </a:p>
          <a:p>
            <a:pPr>
              <a:buClrTx/>
            </a:pPr>
            <a:r>
              <a:rPr lang="en-US" dirty="0"/>
              <a:t>A screen appears allowing for the edit to the request and shows the PTO balance detail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Time Off Request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593" y="934931"/>
            <a:ext cx="4295775" cy="158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4425997" y="1279411"/>
            <a:ext cx="447040" cy="433870"/>
          </a:xfrm>
          <a:prstGeom prst="rect">
            <a:avLst/>
          </a:prstGeom>
          <a:noFill/>
          <a:ln w="28575">
            <a:solidFill>
              <a:srgbClr val="F68C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3007"/>
          <a:stretch/>
        </p:blipFill>
        <p:spPr>
          <a:xfrm>
            <a:off x="4125078" y="2466363"/>
            <a:ext cx="3971290" cy="2019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Straight Arrow Connector 13"/>
          <p:cNvCxnSpPr/>
          <p:nvPr/>
        </p:nvCxnSpPr>
        <p:spPr>
          <a:xfrm>
            <a:off x="4663440" y="1730964"/>
            <a:ext cx="0" cy="1394552"/>
          </a:xfrm>
          <a:prstGeom prst="straightConnector1">
            <a:avLst/>
          </a:prstGeom>
          <a:ln w="28575">
            <a:solidFill>
              <a:srgbClr val="F68C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171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To Do Items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Timesheet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ClrTx/>
            </a:pPr>
            <a:r>
              <a:rPr lang="en-US" dirty="0"/>
              <a:t>Click Timesheet icon</a:t>
            </a:r>
          </a:p>
          <a:p>
            <a:pPr>
              <a:buClrTx/>
            </a:pPr>
            <a:endParaRPr lang="en-US" dirty="0"/>
          </a:p>
          <a:p>
            <a:pPr>
              <a:buClrTx/>
            </a:pPr>
            <a:r>
              <a:rPr lang="en-US" dirty="0"/>
              <a:t>A screen appears showing you the employee’s timesheet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Time Off Request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593" y="934931"/>
            <a:ext cx="4295775" cy="158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321" y="2638378"/>
            <a:ext cx="5292191" cy="2132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4092652" y="1520827"/>
            <a:ext cx="538362" cy="490852"/>
          </a:xfrm>
          <a:prstGeom prst="rect">
            <a:avLst/>
          </a:prstGeom>
          <a:noFill/>
          <a:ln w="28575">
            <a:solidFill>
              <a:srgbClr val="F68C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27813" y="2021747"/>
            <a:ext cx="0" cy="1306969"/>
          </a:xfrm>
          <a:prstGeom prst="straightConnector1">
            <a:avLst/>
          </a:prstGeom>
          <a:ln w="28575">
            <a:solidFill>
              <a:srgbClr val="F68C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894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268" y="3435958"/>
            <a:ext cx="5504148" cy="1347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To Do Items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ClrTx/>
            </a:pPr>
            <a:r>
              <a:rPr lang="en-US" dirty="0"/>
              <a:t>Click People Icon</a:t>
            </a:r>
          </a:p>
          <a:p>
            <a:pPr>
              <a:buClrTx/>
            </a:pPr>
            <a:endParaRPr lang="en-US" dirty="0"/>
          </a:p>
          <a:p>
            <a:pPr>
              <a:buClrTx/>
            </a:pPr>
            <a:r>
              <a:rPr lang="en-US" dirty="0"/>
              <a:t>A screen appears showing you the schedule to determine coverage      needs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Time Off Request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593" y="934931"/>
            <a:ext cx="4295775" cy="158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4460240" y="1520827"/>
            <a:ext cx="538362" cy="490852"/>
          </a:xfrm>
          <a:prstGeom prst="rect">
            <a:avLst/>
          </a:prstGeom>
          <a:noFill/>
          <a:ln w="28575">
            <a:solidFill>
              <a:srgbClr val="F68C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1" idx="2"/>
          </p:cNvCxnSpPr>
          <p:nvPr/>
        </p:nvCxnSpPr>
        <p:spPr>
          <a:xfrm flipH="1">
            <a:off x="4724341" y="2011679"/>
            <a:ext cx="5080" cy="1611197"/>
          </a:xfrm>
          <a:prstGeom prst="straightConnector1">
            <a:avLst/>
          </a:prstGeom>
          <a:ln w="28575">
            <a:solidFill>
              <a:srgbClr val="F68C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257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To Do Items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Approve or Reject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ClrTx/>
            </a:pPr>
            <a:r>
              <a:rPr lang="en-US" dirty="0"/>
              <a:t>Once you approve or reject the request, a notification will be sent to the employee</a:t>
            </a:r>
          </a:p>
          <a:p>
            <a:pPr>
              <a:buClrTx/>
            </a:pPr>
            <a:endParaRPr lang="en-US" dirty="0"/>
          </a:p>
          <a:p>
            <a:pPr>
              <a:buClrTx/>
            </a:pPr>
            <a:r>
              <a:rPr lang="en-US" dirty="0"/>
              <a:t>If you choose to reject the request, a box will appear allowing you to add a comment to send to the employee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Time Off Request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593" y="934931"/>
            <a:ext cx="4295775" cy="158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4191059" y="2002943"/>
            <a:ext cx="2360212" cy="490852"/>
          </a:xfrm>
          <a:prstGeom prst="rect">
            <a:avLst/>
          </a:prstGeom>
          <a:noFill/>
          <a:ln w="28575">
            <a:solidFill>
              <a:srgbClr val="F68C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636" y="2625710"/>
            <a:ext cx="3945824" cy="1872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53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Manager Dashboard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Manager Dashboard –TOP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97" y="1840090"/>
            <a:ext cx="8722043" cy="2553356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2069396" y="2477724"/>
            <a:ext cx="6495484" cy="715056"/>
          </a:xfrm>
          <a:solidFill>
            <a:schemeClr val="bg1">
              <a:lumMod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Attendance Board – View is customizable through Edit Tabs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Quickly see who is clocked in or out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821180" y="2727960"/>
            <a:ext cx="248216" cy="163690"/>
          </a:xfrm>
          <a:prstGeom prst="straightConnector1">
            <a:avLst/>
          </a:prstGeom>
          <a:ln w="28575">
            <a:solidFill>
              <a:srgbClr val="F68C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447800" y="2477724"/>
            <a:ext cx="502920" cy="250236"/>
          </a:xfrm>
          <a:prstGeom prst="rect">
            <a:avLst/>
          </a:prstGeom>
          <a:noFill/>
          <a:ln w="28575">
            <a:solidFill>
              <a:srgbClr val="F68C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027420" y="2997200"/>
            <a:ext cx="1463040" cy="736600"/>
          </a:xfrm>
          <a:prstGeom prst="straightConnector1">
            <a:avLst/>
          </a:prstGeom>
          <a:ln w="28575">
            <a:solidFill>
              <a:srgbClr val="F68C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120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Timesheets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3916" y="1730964"/>
            <a:ext cx="3839568" cy="413926"/>
          </a:xfrm>
        </p:spPr>
        <p:txBody>
          <a:bodyPr/>
          <a:lstStyle/>
          <a:p>
            <a:r>
              <a:rPr lang="en-US" dirty="0"/>
              <a:t>Viewing and Approving </a:t>
            </a:r>
            <a:r>
              <a:rPr lang="en-US"/>
              <a:t>Time Sheets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ClrTx/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Manage Time</a:t>
            </a:r>
          </a:p>
          <a:p>
            <a:pPr>
              <a:buClrTx/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Manage Timesheets</a:t>
            </a:r>
          </a:p>
          <a:p>
            <a:pPr>
              <a:buClrTx/>
              <a:buFont typeface="+mj-lt"/>
              <a:buAutoNum type="arabicPeriod"/>
            </a:pPr>
            <a:r>
              <a:rPr lang="en-US" dirty="0"/>
              <a:t>Select an option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Manage Timesheets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70" y="1039726"/>
            <a:ext cx="4608928" cy="3772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397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Timesheets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Select Timesheets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68643" y="1011355"/>
            <a:ext cx="6877237" cy="1187835"/>
          </a:xfrm>
        </p:spPr>
        <p:txBody>
          <a:bodyPr/>
          <a:lstStyle/>
          <a:p>
            <a:pPr>
              <a:buClrTx/>
            </a:pPr>
            <a:r>
              <a:rPr lang="en-US" dirty="0"/>
              <a:t>Click the checkbox to select multiple employees </a:t>
            </a:r>
          </a:p>
          <a:p>
            <a:pPr>
              <a:buClrTx/>
            </a:pPr>
            <a:r>
              <a:rPr lang="en-US" dirty="0"/>
              <a:t>Icons (Left to Right): </a:t>
            </a:r>
            <a:r>
              <a:rPr lang="en-US" b="1" dirty="0"/>
              <a:t>Edit the Timesheet, View Time Entries/Audit Trail Report, Preview the Timesheet, Employee Information  </a:t>
            </a:r>
          </a:p>
          <a:p>
            <a:pPr>
              <a:buClrTx/>
            </a:pPr>
            <a:r>
              <a:rPr lang="en-US" dirty="0"/>
              <a:t>Click </a:t>
            </a:r>
            <a:r>
              <a:rPr lang="en-US" b="1" dirty="0"/>
              <a:t>Approve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24510" y="931333"/>
            <a:ext cx="1944134" cy="677334"/>
          </a:xfrm>
        </p:spPr>
        <p:txBody>
          <a:bodyPr/>
          <a:lstStyle/>
          <a:p>
            <a:r>
              <a:rPr lang="en-US" dirty="0"/>
              <a:t>Timesheets</a:t>
            </a:r>
          </a:p>
        </p:txBody>
      </p:sp>
      <p:sp>
        <p:nvSpPr>
          <p:cNvPr id="8" name="Rectangle 7"/>
          <p:cNvSpPr/>
          <p:nvPr/>
        </p:nvSpPr>
        <p:spPr>
          <a:xfrm>
            <a:off x="1576495" y="4068873"/>
            <a:ext cx="1139309" cy="31251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83" r="75920" b="650"/>
          <a:stretch/>
        </p:blipFill>
        <p:spPr>
          <a:xfrm>
            <a:off x="117675" y="4340507"/>
            <a:ext cx="3506379" cy="5208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9700" y="4388733"/>
            <a:ext cx="2127282" cy="472633"/>
          </a:xfrm>
          <a:prstGeom prst="rect">
            <a:avLst/>
          </a:prstGeom>
          <a:noFill/>
          <a:ln w="28575">
            <a:solidFill>
              <a:srgbClr val="F68C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3" t="3217" r="411" b="86526"/>
          <a:stretch/>
        </p:blipFill>
        <p:spPr>
          <a:xfrm>
            <a:off x="4757194" y="2604303"/>
            <a:ext cx="3622877" cy="19677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6382039" y="2604305"/>
            <a:ext cx="528048" cy="2083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37549" y="2254491"/>
            <a:ext cx="7454096" cy="2074441"/>
            <a:chOff x="937549" y="2254491"/>
            <a:chExt cx="7454096" cy="207444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656"/>
            <a:stretch/>
          </p:blipFill>
          <p:spPr>
            <a:xfrm>
              <a:off x="937549" y="2254491"/>
              <a:ext cx="7442522" cy="207444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72803" y="3970116"/>
              <a:ext cx="7418842" cy="358816"/>
            </a:xfrm>
            <a:prstGeom prst="rect">
              <a:avLst/>
            </a:prstGeom>
            <a:noFill/>
            <a:ln w="28575">
              <a:solidFill>
                <a:srgbClr val="F68C4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858947" y="4039565"/>
              <a:ext cx="567159" cy="23149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858" y="2594495"/>
            <a:ext cx="2127828" cy="22603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702949" y="2616918"/>
            <a:ext cx="395065" cy="181942"/>
          </a:xfrm>
          <a:prstGeom prst="rect">
            <a:avLst/>
          </a:prstGeom>
          <a:noFill/>
          <a:ln w="28575">
            <a:solidFill>
              <a:srgbClr val="F68C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195500" y="2858102"/>
            <a:ext cx="479685" cy="397240"/>
          </a:xfrm>
          <a:prstGeom prst="straightConnector1">
            <a:avLst/>
          </a:prstGeom>
          <a:ln w="28575">
            <a:solidFill>
              <a:srgbClr val="F68C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194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6"/>
          <a:stretch/>
        </p:blipFill>
        <p:spPr>
          <a:xfrm>
            <a:off x="1868905" y="1803291"/>
            <a:ext cx="6443345" cy="13156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Timesheets</a:t>
            </a:r>
          </a:p>
        </p:txBody>
      </p:sp>
      <p:sp>
        <p:nvSpPr>
          <p:cNvPr id="12" name="Subtitle 3"/>
          <p:cNvSpPr txBox="1">
            <a:spLocks/>
          </p:cNvSpPr>
          <p:nvPr/>
        </p:nvSpPr>
        <p:spPr>
          <a:xfrm>
            <a:off x="125965" y="1452668"/>
            <a:ext cx="5254948" cy="4139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Getting to Know The Employee’s  Timesheet</a:t>
            </a: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116558" y="653037"/>
            <a:ext cx="3487935" cy="6773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FF8301"/>
              </a:buClr>
              <a:buFont typeface="Arial"/>
              <a:buNone/>
              <a:defRPr sz="2000" b="0" i="0" kern="120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FF8301"/>
              </a:buClr>
              <a:buFont typeface="Arial"/>
              <a:buNone/>
              <a:defRPr sz="1400" b="0" i="0" kern="120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8301"/>
              </a:buClr>
              <a:buFont typeface="Arial"/>
              <a:buChar char="•"/>
              <a:defRPr sz="1400" b="0" i="0" kern="120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8301"/>
              </a:buClr>
              <a:buFont typeface="Arial"/>
              <a:buChar char="–"/>
              <a:defRPr sz="1400" b="0" i="0" kern="120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8301"/>
              </a:buClr>
              <a:buFont typeface="Arial"/>
              <a:buChar char="»"/>
              <a:defRPr sz="1400" b="0" i="0" kern="120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Timesheet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12"/>
          <a:stretch/>
        </p:blipFill>
        <p:spPr>
          <a:xfrm>
            <a:off x="880013" y="1806569"/>
            <a:ext cx="1470157" cy="13156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7305" y="2365954"/>
            <a:ext cx="7393525" cy="251460"/>
          </a:xfrm>
          <a:prstGeom prst="rect">
            <a:avLst/>
          </a:prstGeom>
          <a:noFill/>
          <a:ln w="28575">
            <a:solidFill>
              <a:srgbClr val="F68C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88694" y="2684761"/>
            <a:ext cx="573505" cy="296779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00" b="67826"/>
          <a:stretch/>
        </p:blipFill>
        <p:spPr>
          <a:xfrm>
            <a:off x="896055" y="1806569"/>
            <a:ext cx="7381671" cy="42328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24509" y="2248369"/>
            <a:ext cx="8595380" cy="272087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sz="700" dirty="0"/>
          </a:p>
          <a:p>
            <a:pPr>
              <a:buClrTx/>
            </a:pPr>
            <a:r>
              <a:rPr lang="en-US" dirty="0"/>
              <a:t>Date – Shows day</a:t>
            </a:r>
          </a:p>
          <a:p>
            <a:pPr>
              <a:buClrTx/>
            </a:pPr>
            <a:r>
              <a:rPr lang="en-US" dirty="0"/>
              <a:t>Functional Org, Location </a:t>
            </a:r>
            <a:r>
              <a:rPr lang="mr-IN" dirty="0"/>
              <a:t>–</a:t>
            </a:r>
            <a:r>
              <a:rPr lang="en-US" dirty="0"/>
              <a:t> Department/Location in which the work time is allocated</a:t>
            </a:r>
          </a:p>
          <a:p>
            <a:pPr>
              <a:buClrTx/>
            </a:pPr>
            <a:r>
              <a:rPr lang="en-US" dirty="0"/>
              <a:t>Position Override and Time Off– If there is a company holiday, or you have requested time off, this field will show the entry</a:t>
            </a:r>
          </a:p>
          <a:p>
            <a:pPr>
              <a:buClrTx/>
            </a:pPr>
            <a:r>
              <a:rPr lang="en-US" dirty="0"/>
              <a:t>Longevity </a:t>
            </a:r>
            <a:r>
              <a:rPr lang="mr-IN" dirty="0"/>
              <a:t>–</a:t>
            </a:r>
            <a:r>
              <a:rPr lang="en-US" dirty="0"/>
              <a:t> Number of years employee has worked for company </a:t>
            </a:r>
          </a:p>
        </p:txBody>
      </p:sp>
    </p:spTree>
    <p:extLst>
      <p:ext uri="{BB962C8B-B14F-4D97-AF65-F5344CB8AC3E}">
        <p14:creationId xmlns:p14="http://schemas.microsoft.com/office/powerpoint/2010/main" val="1150008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08607" y="1826949"/>
            <a:ext cx="8932026" cy="255881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>
              <a:buClrTx/>
            </a:pPr>
            <a:endParaRPr lang="en-US" dirty="0"/>
          </a:p>
          <a:p>
            <a:pPr>
              <a:buClrTx/>
            </a:pPr>
            <a:r>
              <a:rPr lang="en-US" dirty="0"/>
              <a:t>Shift Premium </a:t>
            </a:r>
            <a:r>
              <a:rPr lang="mr-IN" dirty="0"/>
              <a:t>–</a:t>
            </a:r>
            <a:r>
              <a:rPr lang="en-US" dirty="0"/>
              <a:t> Shift that was worked</a:t>
            </a:r>
          </a:p>
          <a:p>
            <a:pPr>
              <a:buClrTx/>
            </a:pPr>
            <a:r>
              <a:rPr lang="en-US" dirty="0"/>
              <a:t>Position Override Rate </a:t>
            </a:r>
            <a:r>
              <a:rPr lang="mr-IN" dirty="0"/>
              <a:t>–</a:t>
            </a:r>
            <a:r>
              <a:rPr lang="en-US" dirty="0"/>
              <a:t> When the employee works a different job with a different pay rate </a:t>
            </a:r>
          </a:p>
          <a:p>
            <a:pPr>
              <a:buClrTx/>
            </a:pPr>
            <a:r>
              <a:rPr lang="en-US" dirty="0"/>
              <a:t>Time Entry Notes </a:t>
            </a:r>
            <a:r>
              <a:rPr lang="mr-IN" dirty="0"/>
              <a:t>–</a:t>
            </a:r>
            <a:r>
              <a:rPr lang="en-US" dirty="0"/>
              <a:t> Notes for overall time period </a:t>
            </a:r>
          </a:p>
          <a:p>
            <a:pPr>
              <a:buClrTx/>
            </a:pPr>
            <a:r>
              <a:rPr lang="en-US" dirty="0"/>
              <a:t>In Date </a:t>
            </a:r>
            <a:r>
              <a:rPr lang="mr-IN" dirty="0"/>
              <a:t>–</a:t>
            </a:r>
            <a:r>
              <a:rPr lang="en-US" dirty="0"/>
              <a:t> Actual day the hours were completed</a:t>
            </a:r>
          </a:p>
          <a:p>
            <a:pPr>
              <a:buClrTx/>
            </a:pPr>
            <a:r>
              <a:rPr lang="en-US" dirty="0"/>
              <a:t>From vs. To </a:t>
            </a:r>
            <a:r>
              <a:rPr lang="mr-IN" dirty="0"/>
              <a:t>–</a:t>
            </a:r>
            <a:r>
              <a:rPr lang="en-US" dirty="0"/>
              <a:t> Clock In/Out times </a:t>
            </a:r>
          </a:p>
          <a:p>
            <a:pPr>
              <a:buClrTx/>
            </a:pPr>
            <a:r>
              <a:rPr lang="en-US" dirty="0"/>
              <a:t>Raw vs. Calc. Total – Hours actually worked vs. all hours with rules applied </a:t>
            </a:r>
          </a:p>
          <a:p>
            <a:pPr>
              <a:buClrTx/>
            </a:pPr>
            <a:r>
              <a:rPr lang="en-US" dirty="0"/>
              <a:t>Schedule – Shows actual hours scheduled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Timesheets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5965" y="1452668"/>
            <a:ext cx="5254948" cy="413926"/>
          </a:xfrm>
        </p:spPr>
        <p:txBody>
          <a:bodyPr/>
          <a:lstStyle/>
          <a:p>
            <a:r>
              <a:rPr lang="en-US" dirty="0"/>
              <a:t>Getting to Know The Employee’s  Timesheet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6558" y="653037"/>
            <a:ext cx="3487935" cy="677334"/>
          </a:xfrm>
        </p:spPr>
        <p:txBody>
          <a:bodyPr/>
          <a:lstStyle/>
          <a:p>
            <a:r>
              <a:rPr lang="en-US" dirty="0"/>
              <a:t>Time Sheet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1" b="30940"/>
          <a:stretch/>
        </p:blipFill>
        <p:spPr>
          <a:xfrm>
            <a:off x="365759" y="1781092"/>
            <a:ext cx="8467219" cy="8984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2633" y="2379318"/>
            <a:ext cx="8365607" cy="253999"/>
          </a:xfrm>
          <a:prstGeom prst="rect">
            <a:avLst/>
          </a:prstGeom>
          <a:noFill/>
          <a:ln w="28575">
            <a:solidFill>
              <a:srgbClr val="F68C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92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/>
          <a:stretch/>
        </p:blipFill>
        <p:spPr>
          <a:xfrm>
            <a:off x="737937" y="2018859"/>
            <a:ext cx="8414647" cy="613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Timesheets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Modifying The Time Sheet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4753" y="2779812"/>
            <a:ext cx="8595380" cy="1929348"/>
          </a:xfrm>
        </p:spPr>
        <p:txBody>
          <a:bodyPr/>
          <a:lstStyle/>
          <a:p>
            <a:pPr>
              <a:buClrTx/>
              <a:buFont typeface="+mj-lt"/>
              <a:buAutoNum type="arabicPeriod"/>
            </a:pPr>
            <a:r>
              <a:rPr lang="en-US" dirty="0"/>
              <a:t>Add a </a:t>
            </a:r>
            <a:r>
              <a:rPr lang="en-US" b="1" dirty="0"/>
              <a:t>Note </a:t>
            </a:r>
            <a:r>
              <a:rPr lang="en-US" dirty="0"/>
              <a:t>for the particular day in the pay period</a:t>
            </a:r>
          </a:p>
          <a:p>
            <a:pPr>
              <a:buClrTx/>
              <a:buFont typeface="+mj-lt"/>
              <a:buAutoNum type="arabicPeriod"/>
            </a:pPr>
            <a:r>
              <a:rPr lang="en-US" dirty="0"/>
              <a:t>Change the </a:t>
            </a:r>
            <a:r>
              <a:rPr lang="en-US" b="1" dirty="0"/>
              <a:t>Functional Org</a:t>
            </a:r>
            <a:r>
              <a:rPr lang="en-US" dirty="0"/>
              <a:t>, or </a:t>
            </a:r>
            <a:r>
              <a:rPr lang="en-US" b="1" dirty="0"/>
              <a:t>Location</a:t>
            </a:r>
          </a:p>
          <a:p>
            <a:pPr>
              <a:buClrTx/>
              <a:buFont typeface="+mj-lt"/>
              <a:buAutoNum type="arabicPeriod"/>
            </a:pPr>
            <a:r>
              <a:rPr lang="en-US" dirty="0"/>
              <a:t>Modify the </a:t>
            </a:r>
            <a:r>
              <a:rPr lang="en-US" b="1" dirty="0"/>
              <a:t>Position Override </a:t>
            </a:r>
            <a:r>
              <a:rPr lang="en-US" dirty="0"/>
              <a:t>if the employee worked at another location on the particular day. </a:t>
            </a:r>
          </a:p>
          <a:p>
            <a:pPr>
              <a:buClrTx/>
              <a:buFont typeface="+mj-lt"/>
              <a:buAutoNum type="arabicPeriod"/>
            </a:pPr>
            <a:r>
              <a:rPr lang="en-US" dirty="0"/>
              <a:t>Add a </a:t>
            </a:r>
            <a:r>
              <a:rPr lang="en-US" b="1" dirty="0"/>
              <a:t>Note</a:t>
            </a:r>
            <a:r>
              <a:rPr lang="en-US" dirty="0"/>
              <a:t> for the pay period </a:t>
            </a:r>
          </a:p>
          <a:p>
            <a:pPr>
              <a:buClrTx/>
              <a:buFont typeface="+mj-lt"/>
              <a:buAutoNum type="arabicPeriod"/>
            </a:pPr>
            <a:r>
              <a:rPr lang="en-US" dirty="0"/>
              <a:t>Adjust the Clock In/Out times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Timesheet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96637" y="2177754"/>
            <a:ext cx="1166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68C40"/>
                </a:solidFill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69817" y="2208388"/>
            <a:ext cx="761571" cy="384906"/>
          </a:xfrm>
          <a:prstGeom prst="rect">
            <a:avLst/>
          </a:prstGeom>
          <a:noFill/>
          <a:ln w="28575">
            <a:solidFill>
              <a:srgbClr val="F68C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68C4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6307" y="2177990"/>
            <a:ext cx="565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68C40"/>
                </a:solidFill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43773" y="2206531"/>
            <a:ext cx="967776" cy="384906"/>
          </a:xfrm>
          <a:prstGeom prst="rect">
            <a:avLst/>
          </a:prstGeom>
          <a:noFill/>
          <a:ln w="28575">
            <a:solidFill>
              <a:srgbClr val="F68C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68C4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92312" y="2176134"/>
            <a:ext cx="935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68C40"/>
                </a:solidFill>
              </a:rPr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48429" y="2209713"/>
            <a:ext cx="761571" cy="384906"/>
          </a:xfrm>
          <a:prstGeom prst="rect">
            <a:avLst/>
          </a:prstGeom>
          <a:noFill/>
          <a:ln w="28575">
            <a:solidFill>
              <a:srgbClr val="F68C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68C4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04919" y="2179315"/>
            <a:ext cx="565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68C40"/>
                </a:solidFill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082" y="776024"/>
            <a:ext cx="1906103" cy="109193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086969" y="938254"/>
            <a:ext cx="1932167" cy="858741"/>
          </a:xfrm>
          <a:prstGeom prst="rect">
            <a:avLst/>
          </a:prstGeom>
          <a:noFill/>
          <a:ln w="28575">
            <a:solidFill>
              <a:srgbClr val="F68C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68C4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515910" y="1752871"/>
            <a:ext cx="479685" cy="397240"/>
          </a:xfrm>
          <a:prstGeom prst="straightConnector1">
            <a:avLst/>
          </a:prstGeom>
          <a:ln w="28575">
            <a:solidFill>
              <a:srgbClr val="F68C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17619" y="2291729"/>
            <a:ext cx="573505" cy="50418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599" y="2414338"/>
            <a:ext cx="721896" cy="152399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43263" y="2208152"/>
            <a:ext cx="1770282" cy="384906"/>
          </a:xfrm>
          <a:prstGeom prst="rect">
            <a:avLst/>
          </a:prstGeom>
          <a:noFill/>
          <a:ln w="28575">
            <a:solidFill>
              <a:srgbClr val="F68C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68C4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50"/>
          <a:stretch/>
        </p:blipFill>
        <p:spPr>
          <a:xfrm>
            <a:off x="489283" y="2026881"/>
            <a:ext cx="745959" cy="61302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9009" y="2202511"/>
            <a:ext cx="179127" cy="389613"/>
          </a:xfrm>
          <a:prstGeom prst="rect">
            <a:avLst/>
          </a:prstGeom>
          <a:noFill/>
          <a:ln w="28575">
            <a:solidFill>
              <a:srgbClr val="F68C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68C4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695" y="2173084"/>
            <a:ext cx="25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68C4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65253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9"/>
          <a:stretch/>
        </p:blipFill>
        <p:spPr>
          <a:xfrm>
            <a:off x="228600" y="2078736"/>
            <a:ext cx="8714232" cy="1539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Timesheets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Utilizing Lookup option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1561" y="3590846"/>
            <a:ext cx="9008827" cy="1290262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en-US" dirty="0"/>
              <a:t>When utilizing any of the drop down menus, and the option you are looking for does not appear:</a:t>
            </a:r>
          </a:p>
          <a:p>
            <a:pPr>
              <a:buClrTx/>
              <a:buFont typeface="+mj-lt"/>
              <a:buAutoNum type="arabicPeriod"/>
            </a:pPr>
            <a:r>
              <a:rPr lang="en-US" dirty="0"/>
              <a:t>Select the </a:t>
            </a:r>
            <a:r>
              <a:rPr lang="en-US" b="1" dirty="0"/>
              <a:t>Lookup</a:t>
            </a:r>
            <a:r>
              <a:rPr lang="en-US" dirty="0"/>
              <a:t> icon to display all options </a:t>
            </a:r>
          </a:p>
          <a:p>
            <a:pPr>
              <a:buClrTx/>
              <a:buFont typeface="+mj-lt"/>
              <a:buAutoNum type="arabicPeriod"/>
            </a:pPr>
            <a:r>
              <a:rPr lang="en-US" dirty="0"/>
              <a:t>Add a </a:t>
            </a:r>
            <a:r>
              <a:rPr lang="en-US" b="1" dirty="0"/>
              <a:t>Time Entry Note </a:t>
            </a:r>
            <a:r>
              <a:rPr lang="en-US" dirty="0"/>
              <a:t>(Optional) </a:t>
            </a:r>
          </a:p>
          <a:p>
            <a:pPr>
              <a:buClrTx/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Save</a:t>
            </a:r>
            <a:r>
              <a:rPr lang="en-US" dirty="0"/>
              <a:t>  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Timesheet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15490" y="3038372"/>
            <a:ext cx="185233" cy="197809"/>
          </a:xfrm>
          <a:prstGeom prst="rect">
            <a:avLst/>
          </a:prstGeom>
          <a:noFill/>
          <a:ln w="28575">
            <a:solidFill>
              <a:srgbClr val="F68C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76" y="2103238"/>
            <a:ext cx="3880690" cy="2453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124" y="2120670"/>
            <a:ext cx="2127828" cy="2260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6" r="24814" b="87365"/>
          <a:stretch/>
        </p:blipFill>
        <p:spPr>
          <a:xfrm>
            <a:off x="3882043" y="2089820"/>
            <a:ext cx="2959332" cy="27099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64" y="1167848"/>
            <a:ext cx="428083" cy="39856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903062" y="1168842"/>
            <a:ext cx="382691" cy="365760"/>
          </a:xfrm>
          <a:prstGeom prst="rect">
            <a:avLst/>
          </a:prstGeom>
          <a:noFill/>
          <a:ln w="28575">
            <a:solidFill>
              <a:srgbClr val="F68C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621" y="1202523"/>
            <a:ext cx="1995442" cy="231990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36" y="2133268"/>
            <a:ext cx="2552174" cy="18851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361341" y="2132275"/>
            <a:ext cx="285950" cy="189506"/>
          </a:xfrm>
          <a:prstGeom prst="rect">
            <a:avLst/>
          </a:prstGeom>
          <a:noFill/>
          <a:ln w="28575">
            <a:solidFill>
              <a:srgbClr val="F68C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486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Timesheets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3916" y="1730964"/>
            <a:ext cx="7341304" cy="413926"/>
          </a:xfrm>
        </p:spPr>
        <p:txBody>
          <a:bodyPr/>
          <a:lstStyle/>
          <a:p>
            <a:r>
              <a:rPr lang="en-US" i="1" dirty="0"/>
              <a:t>These will change in availability according to the status of the timesheet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24509" y="2248369"/>
            <a:ext cx="8844420" cy="2558816"/>
          </a:xfrm>
        </p:spPr>
        <p:txBody>
          <a:bodyPr/>
          <a:lstStyle/>
          <a:p>
            <a:pPr>
              <a:buClrTx/>
            </a:pPr>
            <a:r>
              <a:rPr lang="en-US" dirty="0"/>
              <a:t>Save – Save the edits</a:t>
            </a:r>
          </a:p>
          <a:p>
            <a:pPr>
              <a:buClrTx/>
            </a:pPr>
            <a:r>
              <a:rPr lang="en-US" dirty="0"/>
              <a:t>Undo – Undo your last action</a:t>
            </a:r>
          </a:p>
          <a:p>
            <a:pPr>
              <a:buClrTx/>
            </a:pPr>
            <a:r>
              <a:rPr lang="en-US" dirty="0"/>
              <a:t>Approve – Approves the employee’s timesheet</a:t>
            </a:r>
          </a:p>
          <a:p>
            <a:pPr>
              <a:buClrTx/>
            </a:pPr>
            <a:r>
              <a:rPr lang="en-US" dirty="0"/>
              <a:t>Reject – Rejects the employee’s timesheet</a:t>
            </a:r>
          </a:p>
          <a:p>
            <a:pPr>
              <a:buClrTx/>
            </a:pPr>
            <a:r>
              <a:rPr lang="en-US" dirty="0"/>
              <a:t>Utilities – Timesheet details, audit trail, reprocess punches, schedule editing, and customized printing</a:t>
            </a:r>
          </a:p>
          <a:p>
            <a:pPr>
              <a:buClrTx/>
            </a:pPr>
            <a:r>
              <a:rPr lang="en-US" dirty="0"/>
              <a:t>Info </a:t>
            </a:r>
            <a:r>
              <a:rPr lang="mr-IN" dirty="0"/>
              <a:t>–</a:t>
            </a:r>
            <a:r>
              <a:rPr lang="en-US" dirty="0"/>
              <a:t> Information about the Time Period</a:t>
            </a:r>
          </a:p>
          <a:p>
            <a:pPr>
              <a:buClrTx/>
            </a:pPr>
            <a:r>
              <a:rPr lang="en-US" dirty="0"/>
              <a:t>Employee Info </a:t>
            </a:r>
            <a:r>
              <a:rPr lang="mr-IN" dirty="0"/>
              <a:t>–</a:t>
            </a:r>
            <a:r>
              <a:rPr lang="en-US" dirty="0"/>
              <a:t> Name, Hire &amp; Start Date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Action Buttons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956" y="1420154"/>
            <a:ext cx="4207886" cy="31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Manager Dashboard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3" y="1745827"/>
            <a:ext cx="8723948" cy="2492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ubtitle 3"/>
          <p:cNvSpPr txBox="1">
            <a:spLocks/>
          </p:cNvSpPr>
          <p:nvPr/>
        </p:nvSpPr>
        <p:spPr>
          <a:xfrm>
            <a:off x="1231195" y="3626592"/>
            <a:ext cx="5487657" cy="1311168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200" dirty="0"/>
              <a:t>Approve timesheets, time </a:t>
            </a:r>
            <a:r>
              <a:rPr lang="en-US" sz="1200"/>
              <a:t>off requests </a:t>
            </a:r>
            <a:r>
              <a:rPr lang="en-US" sz="1200" dirty="0"/>
              <a:t>&amp; timesheet change requests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View exceptions (where applicable, and schedules are being utilized)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Access Quick Links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View Missing Punches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4060" y="2324100"/>
            <a:ext cx="377026" cy="369332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39014" y="2030492"/>
            <a:ext cx="377026" cy="369332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11151" y="3183864"/>
            <a:ext cx="377026" cy="369332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96314" y="3553196"/>
            <a:ext cx="377026" cy="369332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4.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24509" y="931333"/>
            <a:ext cx="4352075" cy="677334"/>
          </a:xfrm>
        </p:spPr>
        <p:txBody>
          <a:bodyPr/>
          <a:lstStyle/>
          <a:p>
            <a:r>
              <a:rPr lang="en-US" dirty="0"/>
              <a:t>Manager </a:t>
            </a:r>
            <a:r>
              <a:rPr lang="en-US"/>
              <a:t>Dashboard –MIDDLE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673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Manager Dashboard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24509" y="931333"/>
            <a:ext cx="4150311" cy="677334"/>
          </a:xfrm>
        </p:spPr>
        <p:txBody>
          <a:bodyPr/>
          <a:lstStyle/>
          <a:p>
            <a:r>
              <a:rPr lang="en-US" dirty="0"/>
              <a:t>Manager Dashboard -BOTTOM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551"/>
          <a:stretch/>
        </p:blipFill>
        <p:spPr>
          <a:xfrm>
            <a:off x="193510" y="2348917"/>
            <a:ext cx="8744750" cy="1714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ubtitle 3"/>
          <p:cNvSpPr>
            <a:spLocks noGrp="1"/>
          </p:cNvSpPr>
          <p:nvPr>
            <p:ph type="subTitle" idx="1"/>
          </p:nvPr>
        </p:nvSpPr>
        <p:spPr>
          <a:xfrm>
            <a:off x="133916" y="1730964"/>
            <a:ext cx="3478528" cy="413926"/>
          </a:xfrm>
        </p:spPr>
        <p:txBody>
          <a:bodyPr/>
          <a:lstStyle/>
          <a:p>
            <a:r>
              <a:rPr lang="en-US" dirty="0"/>
              <a:t>Area for note taking:</a:t>
            </a:r>
          </a:p>
        </p:txBody>
      </p:sp>
    </p:spTree>
    <p:extLst>
      <p:ext uri="{BB962C8B-B14F-4D97-AF65-F5344CB8AC3E}">
        <p14:creationId xmlns:p14="http://schemas.microsoft.com/office/powerpoint/2010/main" val="1194027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Manager Dashboard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Access reports or views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ClrTx/>
            </a:pPr>
            <a:r>
              <a:rPr lang="en-US" dirty="0"/>
              <a:t>Add or remove by accessing the settings area (Gear Icon)</a:t>
            </a:r>
          </a:p>
          <a:p>
            <a:pPr>
              <a:buClrTx/>
            </a:pPr>
            <a:r>
              <a:rPr lang="en-US" dirty="0"/>
              <a:t>Edit the views by selecting or deselecting individual boxes</a:t>
            </a:r>
          </a:p>
          <a:p>
            <a:pPr>
              <a:buClrTx/>
            </a:pPr>
            <a:r>
              <a:rPr lang="en-US" dirty="0"/>
              <a:t>Scroll down to add/remove </a:t>
            </a:r>
          </a:p>
          <a:p>
            <a:pPr>
              <a:buClrTx/>
            </a:pPr>
            <a:r>
              <a:rPr lang="en-US" dirty="0"/>
              <a:t>Click Save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Quick Links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50418" r="53398"/>
          <a:stretch/>
        </p:blipFill>
        <p:spPr>
          <a:xfrm>
            <a:off x="3800592" y="956345"/>
            <a:ext cx="5212471" cy="1584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299" y="2144890"/>
            <a:ext cx="3165986" cy="2401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Straight Arrow Connector 11"/>
          <p:cNvCxnSpPr/>
          <p:nvPr/>
        </p:nvCxnSpPr>
        <p:spPr>
          <a:xfrm flipH="1">
            <a:off x="8405769" y="1289361"/>
            <a:ext cx="278350" cy="1118279"/>
          </a:xfrm>
          <a:prstGeom prst="straightConnector1">
            <a:avLst/>
          </a:prstGeom>
          <a:ln w="28575">
            <a:solidFill>
              <a:srgbClr val="F68C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603167" y="4286775"/>
            <a:ext cx="544253" cy="260056"/>
          </a:xfrm>
          <a:prstGeom prst="rect">
            <a:avLst/>
          </a:prstGeom>
          <a:noFill/>
          <a:ln w="28575">
            <a:solidFill>
              <a:srgbClr val="F68C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8C4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40661" y="968658"/>
            <a:ext cx="239398" cy="197411"/>
          </a:xfrm>
          <a:prstGeom prst="rect">
            <a:avLst/>
          </a:prstGeom>
          <a:noFill/>
          <a:ln w="28575">
            <a:solidFill>
              <a:srgbClr val="F68C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8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6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Manager Dashboard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Here you can view: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ClrTx/>
            </a:pPr>
            <a:r>
              <a:rPr lang="en-US" dirty="0"/>
              <a:t>Missing punches</a:t>
            </a:r>
          </a:p>
          <a:p>
            <a:pPr>
              <a:buClrTx/>
            </a:pPr>
            <a:r>
              <a:rPr lang="en-US" dirty="0"/>
              <a:t>Early or Late arrivals</a:t>
            </a:r>
          </a:p>
          <a:p>
            <a:pPr>
              <a:buClrTx/>
            </a:pPr>
            <a:r>
              <a:rPr lang="en-US" dirty="0"/>
              <a:t>Long shifts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7461" b="38035"/>
          <a:stretch/>
        </p:blipFill>
        <p:spPr>
          <a:xfrm>
            <a:off x="3800593" y="958706"/>
            <a:ext cx="5050987" cy="1702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990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Manager Dashboard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View/Edit Missing Punches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ClrTx/>
            </a:pPr>
            <a:r>
              <a:rPr lang="en-US" dirty="0"/>
              <a:t>To edit a punch, click on the timesheet icon</a:t>
            </a:r>
          </a:p>
          <a:p>
            <a:pPr>
              <a:buClrTx/>
            </a:pPr>
            <a:r>
              <a:rPr lang="en-US" dirty="0"/>
              <a:t>The timesheet will open allowing you to make adjustments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Missing Punches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357" y="1001374"/>
            <a:ext cx="5152792" cy="1536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flipV="1">
            <a:off x="3372787" y="2031167"/>
            <a:ext cx="479685" cy="397240"/>
          </a:xfrm>
          <a:prstGeom prst="straightConnector1">
            <a:avLst/>
          </a:prstGeom>
          <a:ln w="28575">
            <a:solidFill>
              <a:srgbClr val="F68C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81347" y="1903751"/>
            <a:ext cx="251007" cy="241139"/>
          </a:xfrm>
          <a:prstGeom prst="rect">
            <a:avLst/>
          </a:prstGeom>
          <a:noFill/>
          <a:ln w="28575">
            <a:solidFill>
              <a:srgbClr val="F68C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92518" y="1903751"/>
            <a:ext cx="727023" cy="184692"/>
          </a:xfrm>
          <a:prstGeom prst="rect">
            <a:avLst/>
          </a:prstGeom>
          <a:noFill/>
          <a:ln w="28575">
            <a:solidFill>
              <a:srgbClr val="F68C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09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Mailbox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My Mailbox/To Do’s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450" y="3176228"/>
            <a:ext cx="8743950" cy="12618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Here, you can: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Access notifications regarding time off requests, time sheet approvals,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Access your to do list</a:t>
            </a:r>
          </a:p>
          <a:p>
            <a:r>
              <a:rPr lang="en-US" sz="1200" i="1" dirty="0"/>
              <a:t>       </a:t>
            </a:r>
            <a:r>
              <a:rPr lang="en-US" sz="1200" i="1" u="sng" dirty="0"/>
              <a:t>Note: You can also access your mailbox by clicking My Account, My Mailbox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704158"/>
            <a:ext cx="8743950" cy="946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047" y="2650955"/>
            <a:ext cx="3476625" cy="66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7078504" y="1704158"/>
            <a:ext cx="1836896" cy="384285"/>
          </a:xfrm>
          <a:prstGeom prst="rect">
            <a:avLst/>
          </a:prstGeom>
          <a:noFill/>
          <a:ln w="28575">
            <a:solidFill>
              <a:srgbClr val="F68C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8C4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461992" y="2026888"/>
            <a:ext cx="467360" cy="772825"/>
          </a:xfrm>
          <a:prstGeom prst="straightConnector1">
            <a:avLst/>
          </a:prstGeom>
          <a:ln w="28575">
            <a:solidFill>
              <a:srgbClr val="F68C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r="30942" b="36938"/>
          <a:stretch/>
        </p:blipFill>
        <p:spPr>
          <a:xfrm>
            <a:off x="7636424" y="3757192"/>
            <a:ext cx="1205295" cy="1057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7749915" y="4077325"/>
            <a:ext cx="614596" cy="277318"/>
          </a:xfrm>
          <a:prstGeom prst="rect">
            <a:avLst/>
          </a:prstGeom>
          <a:noFill/>
          <a:ln w="28575">
            <a:solidFill>
              <a:srgbClr val="F68C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8C4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7695672" y="4518488"/>
            <a:ext cx="419724" cy="0"/>
          </a:xfrm>
          <a:prstGeom prst="line">
            <a:avLst/>
          </a:prstGeom>
          <a:ln w="28575">
            <a:solidFill>
              <a:srgbClr val="F68C4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3" idx="1"/>
          </p:cNvCxnSpPr>
          <p:nvPr/>
        </p:nvCxnSpPr>
        <p:spPr>
          <a:xfrm>
            <a:off x="6306207" y="4077325"/>
            <a:ext cx="1330217" cy="208585"/>
          </a:xfrm>
          <a:prstGeom prst="straightConnector1">
            <a:avLst/>
          </a:prstGeom>
          <a:ln w="28575">
            <a:solidFill>
              <a:srgbClr val="F68C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330966" y="2650955"/>
            <a:ext cx="514811" cy="525273"/>
          </a:xfrm>
          <a:prstGeom prst="rect">
            <a:avLst/>
          </a:prstGeom>
          <a:noFill/>
          <a:ln w="28575">
            <a:solidFill>
              <a:srgbClr val="F68C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8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1717"/>
      </p:ext>
    </p:extLst>
  </p:cSld>
  <p:clrMapOvr>
    <a:masterClrMapping/>
  </p:clrMapOvr>
</p:sld>
</file>

<file path=ppt/theme/theme1.xml><?xml version="1.0" encoding="utf-8"?>
<a:theme xmlns:a="http://schemas.openxmlformats.org/drawingml/2006/main" name="SyncHR_PPT_Theme_v6_03-2017">
  <a:themeElements>
    <a:clrScheme name="SyncHR Colors">
      <a:dk1>
        <a:srgbClr val="262324"/>
      </a:dk1>
      <a:lt1>
        <a:srgbClr val="FFFFFE"/>
      </a:lt1>
      <a:dk2>
        <a:srgbClr val="05264E"/>
      </a:dk2>
      <a:lt2>
        <a:srgbClr val="959CA1"/>
      </a:lt2>
      <a:accent1>
        <a:srgbClr val="8DC63F"/>
      </a:accent1>
      <a:accent2>
        <a:srgbClr val="003D79"/>
      </a:accent2>
      <a:accent3>
        <a:srgbClr val="959CA1"/>
      </a:accent3>
      <a:accent4>
        <a:srgbClr val="F68C40"/>
      </a:accent4>
      <a:accent5>
        <a:srgbClr val="FFFFFE"/>
      </a:accent5>
      <a:accent6>
        <a:srgbClr val="1AB7EA"/>
      </a:accent6>
      <a:hlink>
        <a:srgbClr val="003D79"/>
      </a:hlink>
      <a:folHlink>
        <a:srgbClr val="F68C4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0790CEF-EE16-9846-8C9A-DE689CAF0158}" vid="{0F52D401-7DFB-304C-B810-8454EC57A9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stomer_x0020_Specific_x003f_ xmlns="84d972bb-83f7-4ad5-ba45-2dc0738e52bc" xsi:nil="true"/>
    <Format xmlns="84d972bb-83f7-4ad5-ba45-2dc0738e52bc" xsi:nil="true"/>
    <Most_x0020_Recent_x0020_Update_x0020_Date xmlns="84d972bb-83f7-4ad5-ba45-2dc0738e52bc">##/##/####</Most_x0020_Recent_x0020_Update_x0020_Date>
    <Functional_x0020_Area xmlns="84d972bb-83f7-4ad5-ba45-2dc0738e52b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B958352BE28A4A917972A490F25CE5" ma:contentTypeVersion="10" ma:contentTypeDescription="Create a new document." ma:contentTypeScope="" ma:versionID="c60791a4bff9b94b83224145d40e28aa">
  <xsd:schema xmlns:xsd="http://www.w3.org/2001/XMLSchema" xmlns:xs="http://www.w3.org/2001/XMLSchema" xmlns:p="http://schemas.microsoft.com/office/2006/metadata/properties" xmlns:ns2="583fa6d3-6b88-449c-b5fc-bc3a275ebad5" xmlns:ns3="84d972bb-83f7-4ad5-ba45-2dc0738e52bc" targetNamespace="http://schemas.microsoft.com/office/2006/metadata/properties" ma:root="true" ma:fieldsID="bf993c71b4b2fea5a097ab15263b202c" ns2:_="" ns3:_="">
    <xsd:import namespace="583fa6d3-6b88-449c-b5fc-bc3a275ebad5"/>
    <xsd:import namespace="84d972bb-83f7-4ad5-ba45-2dc0738e52b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ost_x0020_Recent_x0020_Update_x0020_Date" minOccurs="0"/>
                <xsd:element ref="ns3:Functional_x0020_Area" minOccurs="0"/>
                <xsd:element ref="ns3:Customer_x0020_Specific_x003f_" minOccurs="0"/>
                <xsd:element ref="ns3:Forma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3fa6d3-6b88-449c-b5fc-bc3a275eba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972bb-83f7-4ad5-ba45-2dc0738e52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ost_x0020_Recent_x0020_Update_x0020_Date" ma:index="14" nillable="true" ma:displayName="Most Recent Update" ma:default="##/##/####" ma:description="Type the date this document was most recently updated" ma:internalName="Most_x0020_Recent_x0020_Update_x0020_Date">
      <xsd:simpleType>
        <xsd:restriction base="dms:Text">
          <xsd:maxLength value="255"/>
        </xsd:restriction>
      </xsd:simpleType>
    </xsd:element>
    <xsd:element name="Functional_x0020_Area" ma:index="15" nillable="true" ma:displayName="Functional Area" ma:description="Select the Functional Area " ma:internalName="Functional_x0020_Area">
      <xsd:simpleType>
        <xsd:restriction base="dms:Choice">
          <xsd:enumeration value="End User"/>
          <xsd:enumeration value="HR"/>
          <xsd:enumeration value="Benefits"/>
          <xsd:enumeration value="Payroll"/>
          <xsd:enumeration value="Time &amp; Attendance"/>
          <xsd:enumeration value="Reporting"/>
          <xsd:enumeration value="Change Management"/>
          <xsd:enumeration value="Sales &amp; marketing"/>
        </xsd:restriction>
      </xsd:simpleType>
    </xsd:element>
    <xsd:element name="Customer_x0020_Specific_x003f_" ma:index="16" nillable="true" ma:displayName="Customer" ma:description="Type the name of the Customer this entry applies to, or type 'Generic'" ma:internalName="Customer_x0020_Specific_x003f_">
      <xsd:simpleType>
        <xsd:restriction base="dms:Text">
          <xsd:maxLength value="255"/>
        </xsd:restriction>
      </xsd:simpleType>
    </xsd:element>
    <xsd:element name="Format" ma:index="17" nillable="true" ma:displayName="Format" ma:internalName="Format">
      <xsd:simpleType>
        <xsd:restriction base="dms:Choice">
          <xsd:enumeration value="Care Article"/>
          <xsd:enumeration value="Bridge"/>
          <xsd:enumeration value="Custom QRG"/>
          <xsd:enumeration value="Generic QRG"/>
          <xsd:enumeration value="Video"/>
          <xsd:enumeration value="Misc."/>
          <xsd:enumeration value="CM Doc"/>
          <xsd:enumeration value="CM Check-In"/>
          <xsd:enumeration value="CM Agenda"/>
          <xsd:enumeration value="SyncHR Policies &amp; Form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E3232F-7EF8-4959-A6F3-50BBA6F458D7}">
  <ds:schemaRefs>
    <ds:schemaRef ds:uri="http://schemas.microsoft.com/office/2006/metadata/properties"/>
    <ds:schemaRef ds:uri="http://schemas.microsoft.com/office/infopath/2007/PartnerControls"/>
    <ds:schemaRef ds:uri="84d972bb-83f7-4ad5-ba45-2dc0738e52bc"/>
  </ds:schemaRefs>
</ds:datastoreItem>
</file>

<file path=customXml/itemProps2.xml><?xml version="1.0" encoding="utf-8"?>
<ds:datastoreItem xmlns:ds="http://schemas.openxmlformats.org/officeDocument/2006/customXml" ds:itemID="{F6C583A8-0596-4A64-81F7-3FBA4E22C5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3fa6d3-6b88-449c-b5fc-bc3a275ebad5"/>
    <ds:schemaRef ds:uri="84d972bb-83f7-4ad5-ba45-2dc0738e52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D00E26-7354-481C-BA59-8FBF63DA2E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SyncHR PPT 2017</Template>
  <TotalTime>25</TotalTime>
  <Words>1232</Words>
  <Application>Microsoft Macintosh PowerPoint</Application>
  <PresentationFormat>On-screen Show (16:9)</PresentationFormat>
  <Paragraphs>240</Paragraphs>
  <Slides>36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Arial Bold</vt:lpstr>
      <vt:lpstr>Calibri</vt:lpstr>
      <vt:lpstr>Century Gothic</vt:lpstr>
      <vt:lpstr>Museo Sans 300</vt:lpstr>
      <vt:lpstr>SyncHR_PPT_Theme_v6_03-2017</vt:lpstr>
      <vt:lpstr>PowerPoint Presentation</vt:lpstr>
      <vt:lpstr>Timesheet Access</vt:lpstr>
      <vt:lpstr>Manager Dashboard</vt:lpstr>
      <vt:lpstr>Manager Dashboard</vt:lpstr>
      <vt:lpstr>Manager Dashboard</vt:lpstr>
      <vt:lpstr>Manager Dashboard</vt:lpstr>
      <vt:lpstr>Manager Dashboard</vt:lpstr>
      <vt:lpstr>Manager Dashboard</vt:lpstr>
      <vt:lpstr>My Mailbox</vt:lpstr>
      <vt:lpstr>My Profile</vt:lpstr>
      <vt:lpstr>My Schedule</vt:lpstr>
      <vt:lpstr>My Settings</vt:lpstr>
      <vt:lpstr>My Time Off</vt:lpstr>
      <vt:lpstr>My Time Off</vt:lpstr>
      <vt:lpstr>My Time Off</vt:lpstr>
      <vt:lpstr>My Time Off</vt:lpstr>
      <vt:lpstr>My Time Off</vt:lpstr>
      <vt:lpstr>My Time Off</vt:lpstr>
      <vt:lpstr>My Time Off</vt:lpstr>
      <vt:lpstr>My Time Off</vt:lpstr>
      <vt:lpstr>My Timesheet</vt:lpstr>
      <vt:lpstr>Helpful Navigating Tip</vt:lpstr>
      <vt:lpstr>My To Do Items</vt:lpstr>
      <vt:lpstr>My To Do Items</vt:lpstr>
      <vt:lpstr>My To Do Items</vt:lpstr>
      <vt:lpstr>My To Do Items</vt:lpstr>
      <vt:lpstr>My To Do Items</vt:lpstr>
      <vt:lpstr>My To Do Items</vt:lpstr>
      <vt:lpstr>My To Do Items</vt:lpstr>
      <vt:lpstr>Manage Timesheets</vt:lpstr>
      <vt:lpstr>Manage Timesheets</vt:lpstr>
      <vt:lpstr>Manage Timesheets</vt:lpstr>
      <vt:lpstr>Manage Timesheets</vt:lpstr>
      <vt:lpstr>Manage Timesheets</vt:lpstr>
      <vt:lpstr>Manage Timesheets</vt:lpstr>
      <vt:lpstr>Manage Timesheets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 Lara</dc:creator>
  <cp:lastModifiedBy>Cristina  Amigoni</cp:lastModifiedBy>
  <cp:revision>6</cp:revision>
  <dcterms:created xsi:type="dcterms:W3CDTF">2017-06-30T21:49:29Z</dcterms:created>
  <dcterms:modified xsi:type="dcterms:W3CDTF">2018-02-28T19:41:50Z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0x010100CAB958352BE28A4A917972A490F25CE5</vt:lpwstr>
  </property>
</Properties>
</file>