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2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4"/>
    <p:restoredTop sz="94601"/>
  </p:normalViewPr>
  <p:slideViewPr>
    <p:cSldViewPr snapToGrid="0" snapToObjects="1">
      <p:cViewPr varScale="1">
        <p:scale>
          <a:sx n="139" d="100"/>
          <a:sy n="139" d="100"/>
        </p:scale>
        <p:origin x="5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A30C4-B073-864C-B6D3-49E34E6C4C40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D51A6-06F2-B84F-8755-09381FAA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3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2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80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88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51A6-06F2-B84F-8755-09381FAA39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0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6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51A6-06F2-B84F-8755-09381FAA39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0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6169-94B5-5F42-B333-8143B62B51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3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mobile.twitter.com/syncHR" TargetMode="External"/><Relationship Id="rId3" Type="http://schemas.openxmlformats.org/officeDocument/2006/relationships/hyperlink" Target="https://www.facebook.com/synchr.inc" TargetMode="External"/><Relationship Id="rId7" Type="http://schemas.openxmlformats.org/officeDocument/2006/relationships/hyperlink" Target="http://www.linkedin.com/company/wowza-media-systems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://www.syncHR.com" TargetMode="External"/><Relationship Id="rId5" Type="http://schemas.openxmlformats.org/officeDocument/2006/relationships/hyperlink" Target="htttp://www.facebook.com/wowza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linkedin.com/company/2623606" TargetMode="External"/><Relationship Id="rId9" Type="http://schemas.openxmlformats.org/officeDocument/2006/relationships/hyperlink" Target="http://www.twitter.com/wowzamedia" TargetMode="External"/><Relationship Id="rId1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Cov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003" cy="5143500"/>
          </a:xfrm>
          <a:prstGeom prst="rect">
            <a:avLst/>
          </a:prstGeom>
        </p:spPr>
      </p:pic>
      <p:sp>
        <p:nvSpPr>
          <p:cNvPr id="38" name="Text Placeholder 37"/>
          <p:cNvSpPr>
            <a:spLocks noGrp="1"/>
          </p:cNvSpPr>
          <p:nvPr>
            <p:ph type="body" sz="quarter" idx="10" hasCustomPrompt="1"/>
          </p:nvPr>
        </p:nvSpPr>
        <p:spPr>
          <a:xfrm>
            <a:off x="1598663" y="2229557"/>
            <a:ext cx="5970171" cy="517412"/>
          </a:xfrm>
        </p:spPr>
        <p:txBody>
          <a:bodyPr anchor="ctr"/>
          <a:lstStyle>
            <a:lvl1pPr marL="0" indent="0" algn="l">
              <a:buNone/>
              <a:defRPr sz="4400" b="1">
                <a:solidFill>
                  <a:srgbClr val="05264E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1599005" y="2790946"/>
            <a:ext cx="5969829" cy="341721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8143" y="4929473"/>
            <a:ext cx="8229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797F81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3" name="Picture 2" descr="SyncH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68" y="3419376"/>
            <a:ext cx="2839115" cy="689308"/>
          </a:xfrm>
          <a:prstGeom prst="rect">
            <a:avLst/>
          </a:prstGeom>
        </p:spPr>
      </p:pic>
      <p:pic>
        <p:nvPicPr>
          <p:cNvPr id="7" name="Picture 6" descr="BackGround_Cov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10003" cy="5143500"/>
          </a:xfrm>
          <a:prstGeom prst="rect">
            <a:avLst/>
          </a:prstGeom>
        </p:spPr>
      </p:pic>
      <p:pic>
        <p:nvPicPr>
          <p:cNvPr id="9" name="Picture 8" descr="SyncHR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968" y="3419376"/>
            <a:ext cx="2839115" cy="6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27852"/>
            <a:ext cx="8924995" cy="3461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694ACAFD-A6D0-4A0E-A913-115B2B3B8418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1333"/>
            <a:ext cx="9144000" cy="712167"/>
          </a:xfrm>
          <a:prstGeom prst="rect">
            <a:avLst/>
          </a:prstGeom>
        </p:spPr>
      </p:pic>
      <p:sp>
        <p:nvSpPr>
          <p:cNvPr id="9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27852"/>
            <a:ext cx="8924995" cy="3461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62BBA92-977D-4B08-B5A7-0F1B34866FB5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371796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Content Placeholder 11"/>
          <p:cNvSpPr>
            <a:spLocks noGrp="1"/>
          </p:cNvSpPr>
          <p:nvPr>
            <p:ph sz="quarter" idx="10"/>
          </p:nvPr>
        </p:nvSpPr>
        <p:spPr>
          <a:xfrm>
            <a:off x="124930" y="884296"/>
            <a:ext cx="8924995" cy="3819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78169BC-4463-4926-BCE2-6C9FDCF30524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pic>
        <p:nvPicPr>
          <p:cNvPr id="8" name="Picture 7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43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3"/>
            <a:ext cx="5195224" cy="296497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70"/>
            <a:ext cx="3487935" cy="164794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78169BC-4463-4926-BCE2-6C9FDCF30524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1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116D84-3848-4FE7-BA04-BCE99B54B396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9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2"/>
            <a:ext cx="5195224" cy="317029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70"/>
            <a:ext cx="3487935" cy="185326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604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9BA8111-A6D6-4166-8478-3330F415573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3800593" y="931331"/>
            <a:ext cx="5195224" cy="387585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5A5D5F"/>
                </a:solidFill>
                <a:latin typeface="Arial Bold" charset="0"/>
                <a:ea typeface="Arial Bold" charset="0"/>
                <a:cs typeface="Arial Bold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916" y="1730964"/>
            <a:ext cx="3478528" cy="413926"/>
          </a:xfrm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3487935" cy="2558816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600" b="0" i="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4509" y="931333"/>
            <a:ext cx="3487935" cy="677334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20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2BE802C-04AB-447E-9A2D-53E15A1091A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730963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389481"/>
            <a:ext cx="2720056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959254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389481"/>
            <a:ext cx="2729217" cy="242711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959254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730963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959255"/>
            <a:ext cx="3146516" cy="284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B34B2C-AF9F-4197-BC4B-C16C6F496AA3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2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730963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389482"/>
            <a:ext cx="2720056" cy="174977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959254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389482"/>
            <a:ext cx="2729217" cy="174977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959254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730963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959255"/>
            <a:ext cx="3146516" cy="318000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0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3D01289-B269-420E-901C-2AB1835D04DA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0" y="46057"/>
            <a:ext cx="7720847" cy="405500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35" y="1627486"/>
            <a:ext cx="2712076" cy="517407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8350" y="2286004"/>
            <a:ext cx="2720056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635" y="855777"/>
            <a:ext cx="2712076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972743" y="2286004"/>
            <a:ext cx="2729217" cy="252115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972743" y="855777"/>
            <a:ext cx="2729217" cy="65157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72743" y="1627486"/>
            <a:ext cx="2729217" cy="517407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5869040" y="855777"/>
            <a:ext cx="3146516" cy="38667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2" name="Picture 1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49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C8C6B7D-C727-4480-8B4D-CCD524F44110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 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524164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59679"/>
            <a:ext cx="4457778" cy="1659635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945302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349983"/>
            <a:ext cx="4372015" cy="166933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935606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514374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1">
    <p:bg>
      <p:bgPr>
        <a:solidFill>
          <a:srgbClr val="7B8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5" y="0"/>
            <a:ext cx="9230738" cy="523757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07154" y="2040423"/>
            <a:ext cx="7997424" cy="85725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3" name="Picture 2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  <p:pic>
        <p:nvPicPr>
          <p:cNvPr id="6" name="Picture 5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5" y="0"/>
            <a:ext cx="9230738" cy="5237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8" name="Picture 7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5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750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CA0BBF2-87B4-4D65-91C8-54FC15D507CA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524164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59679"/>
            <a:ext cx="4457778" cy="1798395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945302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349983"/>
            <a:ext cx="4372015" cy="180809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935606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514374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804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E7F551E1-1D9C-493E-834E-55375B2A6246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7996" y="1467722"/>
            <a:ext cx="4458250" cy="716722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7738" y="2303237"/>
            <a:ext cx="4457778" cy="249454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8" y="888860"/>
            <a:ext cx="4457778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8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78788" y="2293541"/>
            <a:ext cx="4372015" cy="250423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78789" y="879164"/>
            <a:ext cx="4372014" cy="423716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678365" y="1457932"/>
            <a:ext cx="4372515" cy="716446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8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8C1B718-1A62-4204-9815-351D139FA473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1392464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1379072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135968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1333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BDE2860-252A-4F29-8091-93961C6FBF46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1625274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1611882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1592491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009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F89552C-C8FE-4484-B1FC-DC785F0B8CE9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880" y="1769469"/>
            <a:ext cx="2859772" cy="536976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31880" y="2485763"/>
            <a:ext cx="2859772" cy="225557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1880" y="1051958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58787" y="2499155"/>
            <a:ext cx="2859772" cy="224217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158787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158787" y="1781259"/>
            <a:ext cx="2859772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213939" y="2518546"/>
            <a:ext cx="2859772" cy="2222787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213939" y="1037411"/>
            <a:ext cx="2859772" cy="591445"/>
          </a:xfrm>
        </p:spPr>
        <p:txBody>
          <a:bodyPr lIns="91440" rIns="91440" anchor="b" anchorCtr="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213939" y="1781259"/>
            <a:ext cx="2835986" cy="536769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 marL="9144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5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840144CA-6CD5-4E13-85CA-6264C47DDA77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13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457714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3029185"/>
            <a:ext cx="2814614" cy="176859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937207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3029185"/>
            <a:ext cx="2814614" cy="176859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3029186"/>
            <a:ext cx="2814614" cy="884296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5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2" y="4432750"/>
            <a:ext cx="9144000" cy="712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53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45CF78D8-AFFB-440C-AEB5-FDB513BBF024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  <p:sp>
        <p:nvSpPr>
          <p:cNvPr id="6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924994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457714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3029186"/>
            <a:ext cx="2814614" cy="144874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946902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937207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3029186"/>
            <a:ext cx="2814614" cy="1448740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3029185"/>
            <a:ext cx="2814614" cy="1110073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849764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124744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6147929" y="2457714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9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F7C91AAC-B2E6-4C08-8300-DC01D57716B3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												© 2017 SyncHR, Inc. All rights reserved. Confidential &amp; Proprietary.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406" y="2354237"/>
            <a:ext cx="2814912" cy="439768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4147" y="2925708"/>
            <a:ext cx="2814614" cy="1909699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4147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24485" y="843425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6147670" y="843425"/>
            <a:ext cx="2814614" cy="79346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124932" y="833730"/>
            <a:ext cx="2813829" cy="80316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solidFill>
                  <a:srgbClr val="5A5D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124744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3124485" y="2925708"/>
            <a:ext cx="2814614" cy="1909699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124485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47929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6147670" y="2925709"/>
            <a:ext cx="2814614" cy="1909698"/>
          </a:xfrm>
        </p:spPr>
        <p:txBody>
          <a:bodyPr>
            <a:noAutofit/>
          </a:bodyPr>
          <a:lstStyle>
            <a:lvl1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2pPr>
            <a:lvl3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3pPr>
            <a:lvl4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4pPr>
            <a:lvl5pPr>
              <a:buClr>
                <a:schemeClr val="accent4"/>
              </a:buClr>
              <a:defRPr sz="1400" b="0" i="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147670" y="1746287"/>
            <a:ext cx="2814614" cy="474494"/>
          </a:xfrm>
        </p:spPr>
        <p:txBody>
          <a:bodyPr lIns="91440" rIns="91440">
            <a:noAutofit/>
          </a:bodyPr>
          <a:lstStyle>
            <a:lvl1pPr marL="0" indent="0">
              <a:buClr>
                <a:srgbClr val="FF8301"/>
              </a:buClr>
              <a:buNone/>
              <a:defRPr sz="1600" b="0" i="0">
                <a:solidFill>
                  <a:srgbClr val="5A5D5F"/>
                </a:solidFill>
                <a:latin typeface="+mj-lt"/>
                <a:ea typeface="Arial Bold" charset="0"/>
                <a:cs typeface="Arial Bold" charset="0"/>
              </a:defRPr>
            </a:lvl1pPr>
            <a:lvl2pPr marL="457200" indent="0">
              <a:buClr>
                <a:srgbClr val="FF8301"/>
              </a:buClr>
              <a:buNone/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2pPr>
            <a:lvl3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>
              <a:buClr>
                <a:srgbClr val="FF8301"/>
              </a:buClr>
              <a:defRPr sz="1400" b="0" i="0">
                <a:solidFill>
                  <a:srgbClr val="5A5D5F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8" name="Picture 17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124744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147929" y="2354237"/>
            <a:ext cx="2814912" cy="4397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rgbClr val="5A5D5F"/>
                </a:solidFill>
                <a:latin typeface="+mj-lt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0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- Grey Background Title Slide">
    <p:bg>
      <p:bgPr>
        <a:solidFill>
          <a:srgbClr val="7B8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1605" y="-77318"/>
            <a:ext cx="6999111" cy="52350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6024" y="3343297"/>
            <a:ext cx="3026027" cy="170902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accent5"/>
                </a:solidFill>
              </a:rPr>
              <a:t>“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” and other identified trademarks are either registered or claimed trademarks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, Inc. Third-party trademarks are property of their respective owners; their use does not imply endorsement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 products or services by the trademark owner.</a:t>
            </a:r>
            <a:endParaRPr lang="en-US" sz="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03653" y="3259666"/>
            <a:ext cx="30260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83216" y="1314590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3"/>
              </a:rPr>
              <a:t>www.facebook.com/synchr.inc</a:t>
            </a:r>
            <a:br>
              <a:rPr lang="en-US" sz="1400" dirty="0"/>
            </a:b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3216" y="2647665"/>
            <a:ext cx="4407244" cy="311131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4"/>
              </a:rPr>
              <a:t>https://www.linkedin.com/company/2623606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7" name="Picture 36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9" y="1261164"/>
            <a:ext cx="396744" cy="396744"/>
          </a:xfrm>
          <a:prstGeom prst="rect">
            <a:avLst/>
          </a:prstGeom>
        </p:spPr>
      </p:pic>
      <p:pic>
        <p:nvPicPr>
          <p:cNvPr id="38" name="Picture 37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" y="1921304"/>
            <a:ext cx="396744" cy="396744"/>
          </a:xfrm>
          <a:prstGeom prst="rect">
            <a:avLst/>
          </a:prstGeom>
        </p:spPr>
      </p:pic>
      <p:pic>
        <p:nvPicPr>
          <p:cNvPr id="39" name="Picture 38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" y="2581444"/>
            <a:ext cx="396744" cy="39674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283216" y="619356"/>
            <a:ext cx="3773865" cy="314609"/>
          </a:xfrm>
          <a:prstGeom prst="rect">
            <a:avLst/>
          </a:prstGeom>
        </p:spPr>
        <p:txBody>
          <a:bodyPr vert="horz" wrap="square" lIns="68580" tIns="34290" rIns="68580" bIns="3429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rgbClr val="FFFFFE"/>
                </a:solidFill>
                <a:hlinkClick r:id="rId11"/>
              </a:rPr>
              <a:t>www.syncHR.com</a:t>
            </a:r>
            <a:endParaRPr lang="en-US" sz="1400" b="0" dirty="0">
              <a:solidFill>
                <a:srgbClr val="FFFFF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9596" y="629013"/>
            <a:ext cx="355511" cy="330840"/>
            <a:chOff x="3838702" y="624190"/>
            <a:chExt cx="385895" cy="359116"/>
          </a:xfrm>
        </p:grpSpPr>
        <p:pic>
          <p:nvPicPr>
            <p:cNvPr id="29" name="Picture 28" descr="SyncHR_LogoBW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33"/>
            <a:stretch/>
          </p:blipFill>
          <p:spPr>
            <a:xfrm>
              <a:off x="3916101" y="664832"/>
              <a:ext cx="231097" cy="27554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838702" y="624190"/>
              <a:ext cx="385895" cy="3591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83216" y="1971971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13"/>
              </a:rPr>
              <a:t>https://mobile.twitter.com/syncHR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SyncHR_LogoBW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32" y="2252571"/>
            <a:ext cx="2379409" cy="577740"/>
          </a:xfrm>
          <a:prstGeom prst="rect">
            <a:avLst/>
          </a:prstGeom>
        </p:spPr>
      </p:pic>
      <p:pic>
        <p:nvPicPr>
          <p:cNvPr id="17" name="Picture 16" descr="GrayBKG_Transi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31605" y="-77318"/>
            <a:ext cx="6999111" cy="52350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66024" y="3343297"/>
            <a:ext cx="3026027" cy="1709029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" dirty="0">
                <a:solidFill>
                  <a:schemeClr val="accent5"/>
                </a:solidFill>
              </a:rPr>
              <a:t>“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” and other identified trademarks are either registered or claimed trademarks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, Inc. Third-party trademarks are property of their respective owners; their use does not imply endorsement of </a:t>
            </a:r>
            <a:r>
              <a:rPr lang="en-US" sz="800" dirty="0" err="1">
                <a:solidFill>
                  <a:schemeClr val="accent5"/>
                </a:solidFill>
              </a:rPr>
              <a:t>SyncHR</a:t>
            </a:r>
            <a:r>
              <a:rPr lang="en-US" sz="800" dirty="0">
                <a:solidFill>
                  <a:schemeClr val="accent5"/>
                </a:solidFill>
              </a:rPr>
              <a:t> products or services by the trademark owner.</a:t>
            </a:r>
            <a:endParaRPr lang="en-US" sz="800" dirty="0">
              <a:solidFill>
                <a:schemeClr val="accent5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503653" y="3259666"/>
            <a:ext cx="30260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83216" y="1314590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3"/>
              </a:rPr>
              <a:t>www.facebook.com/synchr.inc</a:t>
            </a:r>
            <a:br>
              <a:rPr lang="en-US" sz="1400" dirty="0"/>
            </a:b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3216" y="2647665"/>
            <a:ext cx="4407244" cy="311131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4"/>
              </a:rPr>
              <a:t>https://www.linkedin.com/company/2623606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" name="Picture 2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9" y="1261164"/>
            <a:ext cx="396744" cy="396744"/>
          </a:xfrm>
          <a:prstGeom prst="rect">
            <a:avLst/>
          </a:prstGeom>
        </p:spPr>
      </p:pic>
      <p:pic>
        <p:nvPicPr>
          <p:cNvPr id="24" name="Picture 23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86" y="1921304"/>
            <a:ext cx="396744" cy="396744"/>
          </a:xfrm>
          <a:prstGeom prst="rect">
            <a:avLst/>
          </a:prstGeom>
        </p:spPr>
      </p:pic>
      <p:pic>
        <p:nvPicPr>
          <p:cNvPr id="25" name="Picture 24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2" y="2581444"/>
            <a:ext cx="396744" cy="39674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83216" y="619356"/>
            <a:ext cx="3773865" cy="314609"/>
          </a:xfrm>
          <a:prstGeom prst="rect">
            <a:avLst/>
          </a:prstGeom>
        </p:spPr>
        <p:txBody>
          <a:bodyPr vert="horz" wrap="square" lIns="68580" tIns="34290" rIns="68580" bIns="34290" rtlCol="0" anchor="b" anchorCtr="0">
            <a:noAutofit/>
          </a:bodyPr>
          <a:lstStyle/>
          <a:p>
            <a:pPr algn="l"/>
            <a:r>
              <a:rPr lang="en-US" sz="1400" dirty="0">
                <a:solidFill>
                  <a:srgbClr val="FFFFFE"/>
                </a:solidFill>
                <a:hlinkClick r:id="rId11"/>
              </a:rPr>
              <a:t>www.syncHR.com</a:t>
            </a:r>
            <a:endParaRPr lang="en-US" sz="1400" b="0" dirty="0">
              <a:solidFill>
                <a:srgbClr val="FFFFF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9596" y="629013"/>
            <a:ext cx="355511" cy="330840"/>
            <a:chOff x="3838702" y="624190"/>
            <a:chExt cx="385895" cy="359116"/>
          </a:xfrm>
        </p:grpSpPr>
        <p:pic>
          <p:nvPicPr>
            <p:cNvPr id="31" name="Picture 30" descr="SyncHR_LogoBW.png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033"/>
            <a:stretch/>
          </p:blipFill>
          <p:spPr>
            <a:xfrm>
              <a:off x="3916101" y="664832"/>
              <a:ext cx="231097" cy="275542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3838702" y="624190"/>
              <a:ext cx="385895" cy="35911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83216" y="1971971"/>
            <a:ext cx="3156368" cy="305283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/>
          <a:p>
            <a:pPr algn="l"/>
            <a:r>
              <a:rPr lang="en-US" sz="1400" dirty="0">
                <a:hlinkClick r:id="rId13"/>
              </a:rPr>
              <a:t>https://mobile.twitter.com/syncHR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 descr="SyncHR_LogoBW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32" y="2252571"/>
            <a:ext cx="2379409" cy="5777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</p:spTree>
    <p:extLst>
      <p:ext uri="{BB962C8B-B14F-4D97-AF65-F5344CB8AC3E}">
        <p14:creationId xmlns:p14="http://schemas.microsoft.com/office/powerpoint/2010/main" val="392085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2">
    <p:bg>
      <p:bgPr>
        <a:solidFill>
          <a:srgbClr val="132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BKG_Transi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851" cy="5143500"/>
          </a:xfrm>
          <a:prstGeom prst="rect">
            <a:avLst/>
          </a:prstGeom>
        </p:spPr>
      </p:pic>
      <p:sp>
        <p:nvSpPr>
          <p:cNvPr id="7" name="Title 14"/>
          <p:cNvSpPr>
            <a:spLocks noGrp="1"/>
          </p:cNvSpPr>
          <p:nvPr>
            <p:ph type="title" hasCustomPrompt="1"/>
          </p:nvPr>
        </p:nvSpPr>
        <p:spPr>
          <a:xfrm>
            <a:off x="407154" y="2040423"/>
            <a:ext cx="7997424" cy="857250"/>
          </a:xfrm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8" name="Picture 7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  <p:pic>
        <p:nvPicPr>
          <p:cNvPr id="6" name="Picture 5" descr="BlueBKG_Transit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851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2017 SyncHR, Inc. All rights reserved. Confidential &amp; Proprietary.</a:t>
            </a:r>
          </a:p>
        </p:txBody>
      </p:sp>
      <p:pic>
        <p:nvPicPr>
          <p:cNvPr id="11" name="Picture 10" descr="SyncHR_LogoB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45" y="4289790"/>
            <a:ext cx="2353709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E3FF100-5D41-4E05-9945-F7DB82F652CD}" type="slidenum">
              <a:rPr lang="en-US" sz="800" smtClean="0">
                <a:solidFill>
                  <a:schemeClr val="bg2"/>
                </a:solidFill>
              </a:rPr>
              <a:pPr algn="l"/>
              <a:t>‹#›</a:t>
            </a:fld>
            <a:r>
              <a:rPr lang="en-US" sz="800" dirty="0">
                <a:solidFill>
                  <a:schemeClr val="bg2"/>
                </a:solidFill>
              </a:rPr>
              <a:t> 									© 2017 SyncHR, Inc. All rights reserved. Confidential &amp; Proprietary.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4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091"/>
            <a:ext cx="9144000" cy="7121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>
                <a:solidFill>
                  <a:srgbClr val="FFFFFE"/>
                </a:solidFill>
              </a:rPr>
              <a:t>© 2016 </a:t>
            </a:r>
            <a:r>
              <a:rPr lang="en-US" sz="800" dirty="0" err="1">
                <a:solidFill>
                  <a:srgbClr val="FFFFFE"/>
                </a:solidFill>
              </a:rPr>
              <a:t>SyncHR</a:t>
            </a:r>
            <a:r>
              <a:rPr lang="en-US" sz="800" dirty="0">
                <a:solidFill>
                  <a:srgbClr val="FFFFFE"/>
                </a:solidFill>
              </a:rPr>
              <a:t>, Inc. All rights reserved. Confidential &amp; Proprietary.</a:t>
            </a:r>
          </a:p>
        </p:txBody>
      </p:sp>
      <p:pic>
        <p:nvPicPr>
          <p:cNvPr id="4" name="Picture 3" descr="ContentFooter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091"/>
            <a:ext cx="9144000" cy="712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09181B92-B301-44EC-A45C-EABF93136261}" type="slidenum">
              <a:rPr lang="en-US" sz="800" smtClean="0">
                <a:solidFill>
                  <a:srgbClr val="FFFFFE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FFFFFE"/>
                </a:solidFill>
              </a:rPr>
              <a:t> 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106454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56A5F2E0-A0D5-4FE2-99A6-AB69DCFA92D8}" type="slidenum">
              <a:rPr lang="en-US" sz="800" smtClean="0">
                <a:solidFill>
                  <a:srgbClr val="797F81"/>
                </a:solidFill>
              </a:rPr>
              <a:pPr algn="l"/>
              <a:t>‹#›</a:t>
            </a:fld>
            <a:r>
              <a:rPr lang="en-US" sz="800" dirty="0">
                <a:solidFill>
                  <a:srgbClr val="797F81"/>
                </a:solidFill>
              </a:rPr>
              <a:t>  												© 2017 SyncHR, Inc. All rights reserved. Confidential &amp; Proprietary.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6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6E888F9-9A6E-43BE-AEFD-B8B7E31FA35C}" type="slidenum">
              <a:rPr lang="en-US" sz="800" smtClean="0">
                <a:solidFill>
                  <a:srgbClr val="797F81"/>
                </a:solidFill>
              </a:rPr>
              <a:t>‹#›</a:t>
            </a:fld>
            <a:r>
              <a:rPr lang="en-US" sz="800" dirty="0">
                <a:solidFill>
                  <a:srgbClr val="797F81"/>
                </a:solidFill>
              </a:rPr>
              <a:t>										© 2017 SyncHR, Inc. All rights reserved. Confidential &amp; Proprietary.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72" y="4443479"/>
            <a:ext cx="1217428" cy="70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" y="4432750"/>
            <a:ext cx="9144000" cy="712167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130719"/>
            <a:ext cx="8877958" cy="697133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29473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0FFCFD4-6EB0-49E6-B420-7F7339F3C452}" type="slidenum">
              <a:rPr lang="en-US" sz="800" smtClean="0">
                <a:solidFill>
                  <a:srgbClr val="FFFFFE"/>
                </a:solidFill>
              </a:rPr>
              <a:t>‹#›</a:t>
            </a:fld>
            <a:r>
              <a:rPr lang="en-US" sz="800" dirty="0">
                <a:solidFill>
                  <a:srgbClr val="FFFFFE"/>
                </a:solidFill>
              </a:rPr>
              <a:t>										© 2017 SyncHR, Inc. All rights reserved. Confidential &amp; Proprietary.	</a:t>
            </a:r>
          </a:p>
        </p:txBody>
      </p:sp>
    </p:spTree>
    <p:extLst>
      <p:ext uri="{BB962C8B-B14F-4D97-AF65-F5344CB8AC3E}">
        <p14:creationId xmlns:p14="http://schemas.microsoft.com/office/powerpoint/2010/main" val="5235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  <p:sp>
        <p:nvSpPr>
          <p:cNvPr id="4" name="Title 14"/>
          <p:cNvSpPr>
            <a:spLocks noGrp="1"/>
          </p:cNvSpPr>
          <p:nvPr>
            <p:ph type="title" hasCustomPrompt="1"/>
          </p:nvPr>
        </p:nvSpPr>
        <p:spPr>
          <a:xfrm>
            <a:off x="124931" y="46057"/>
            <a:ext cx="7730254" cy="396092"/>
          </a:xfrm>
        </p:spPr>
        <p:txBody>
          <a:bodyPr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4938880"/>
            <a:ext cx="91477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1C1842F0-D068-4F6E-8FDF-8970CFE9DBDF}" type="slidenum">
              <a:rPr lang="en-US" sz="800" smtClean="0">
                <a:solidFill>
                  <a:srgbClr val="797F81"/>
                </a:solidFill>
              </a:rPr>
              <a:t>‹#›</a:t>
            </a:fld>
            <a:r>
              <a:rPr lang="en-US" sz="800" dirty="0">
                <a:solidFill>
                  <a:srgbClr val="797F81"/>
                </a:solidFill>
              </a:rPr>
              <a:t>												© 2017 SyncHR, Inc. All rights reserved. Confidential &amp; Proprietary.</a:t>
            </a:r>
          </a:p>
        </p:txBody>
      </p:sp>
      <p:pic>
        <p:nvPicPr>
          <p:cNvPr id="6" name="Picture 5" descr="ContentFooter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1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Time &amp; Attendance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Employee Guide</a:t>
            </a:r>
          </a:p>
        </p:txBody>
      </p:sp>
    </p:spTree>
    <p:extLst>
      <p:ext uri="{BB962C8B-B14F-4D97-AF65-F5344CB8AC3E}">
        <p14:creationId xmlns:p14="http://schemas.microsoft.com/office/powerpoint/2010/main" val="150067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4" r="46142" b="19012"/>
          <a:stretch/>
        </p:blipFill>
        <p:spPr>
          <a:xfrm>
            <a:off x="3708400" y="1155700"/>
            <a:ext cx="5021818" cy="292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Enter details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Enter Time Off Type</a:t>
            </a:r>
          </a:p>
          <a:p>
            <a:pPr>
              <a:buClrTx/>
            </a:pPr>
            <a:r>
              <a:rPr lang="en-US" dirty="0"/>
              <a:t>Enter Request Type (Full day, Partial Day, Multiple Days)</a:t>
            </a:r>
          </a:p>
          <a:p>
            <a:pPr>
              <a:buClrTx/>
            </a:pPr>
            <a:r>
              <a:rPr lang="en-US" dirty="0"/>
              <a:t>Enter Comments, if necessary</a:t>
            </a:r>
          </a:p>
          <a:p>
            <a:pPr>
              <a:buClrTx/>
            </a:pPr>
            <a:r>
              <a:rPr lang="en-US" dirty="0"/>
              <a:t>Submit Request </a:t>
            </a:r>
            <a:r>
              <a:rPr lang="en-US" sz="1200" dirty="0"/>
              <a:t>(Note: Pending requests at the bottom of the page)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Request Time Off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509520" y="1790700"/>
            <a:ext cx="1357630" cy="585325"/>
          </a:xfrm>
          <a:prstGeom prst="straightConnector1">
            <a:avLst/>
          </a:prstGeom>
          <a:ln w="38100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10560" y="2939627"/>
            <a:ext cx="774793" cy="0"/>
          </a:xfrm>
          <a:prstGeom prst="straightConnector1">
            <a:avLst/>
          </a:prstGeom>
          <a:ln w="38100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57575" y="3343275"/>
            <a:ext cx="527778" cy="452797"/>
          </a:xfrm>
          <a:prstGeom prst="straightConnector1">
            <a:avLst/>
          </a:prstGeom>
          <a:ln w="38100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1" t="24444" b="70618"/>
          <a:stretch/>
        </p:blipFill>
        <p:spPr>
          <a:xfrm>
            <a:off x="7150100" y="1228725"/>
            <a:ext cx="1524000" cy="254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81849" y="1196976"/>
            <a:ext cx="819151" cy="25399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15257"/>
            <a:ext cx="4058278" cy="394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915" y="1730964"/>
            <a:ext cx="3892961" cy="413926"/>
          </a:xfrm>
        </p:spPr>
        <p:txBody>
          <a:bodyPr/>
          <a:lstStyle/>
          <a:p>
            <a:r>
              <a:rPr lang="en-US"/>
              <a:t>How to View your Time Off Balances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on My Account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Time Off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Accruals History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Accruals History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1699" y="1597867"/>
            <a:ext cx="1446001" cy="646331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1</a:t>
            </a:r>
          </a:p>
          <a:p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6099" y="3615966"/>
            <a:ext cx="18651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>
                <a:solidFill>
                  <a:srgbClr val="F68C40"/>
                </a:solidFill>
              </a:rPr>
              <a:t>2</a:t>
            </a:r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1899" y="3292605"/>
            <a:ext cx="1573978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55369" y="1620252"/>
            <a:ext cx="1106905" cy="4892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2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916" y="1730964"/>
            <a:ext cx="8461154" cy="413926"/>
          </a:xfrm>
        </p:spPr>
        <p:txBody>
          <a:bodyPr/>
          <a:lstStyle/>
          <a:p>
            <a:r>
              <a:rPr lang="en-US" dirty="0"/>
              <a:t>On the right side of the time off screen, you can view your balance detail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Off Balances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30741" r="1080" b="35000"/>
          <a:stretch/>
        </p:blipFill>
        <p:spPr>
          <a:xfrm>
            <a:off x="571500" y="2419350"/>
            <a:ext cx="8032202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381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1615131"/>
            <a:ext cx="8871308" cy="2558816"/>
          </a:xfrm>
        </p:spPr>
        <p:txBody>
          <a:bodyPr/>
          <a:lstStyle/>
          <a:p>
            <a:pPr>
              <a:buClrTx/>
            </a:pPr>
            <a:r>
              <a:rPr lang="en-US" dirty="0"/>
              <a:t>At the bottom of the Time Off page, recent requests will appear</a:t>
            </a:r>
          </a:p>
          <a:p>
            <a:pPr>
              <a:buClrTx/>
            </a:pPr>
            <a:r>
              <a:rPr lang="en-US" dirty="0"/>
              <a:t>If a recent request has not been approved, the employee can use the </a:t>
            </a:r>
            <a:r>
              <a:rPr lang="en-US" b="1" dirty="0"/>
              <a:t>x</a:t>
            </a:r>
            <a:r>
              <a:rPr lang="en-US" dirty="0"/>
              <a:t> beside the time off request to cancel if necessary</a:t>
            </a:r>
          </a:p>
          <a:p>
            <a:pPr>
              <a:buClrTx/>
            </a:pPr>
            <a:r>
              <a:rPr lang="en-US" dirty="0"/>
              <a:t>You can also filter a search of requests by utilizing the fields at the top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Recent Requests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3" y="3034574"/>
            <a:ext cx="8715375" cy="166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8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My Account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Time Off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Calendar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0" y="938318"/>
            <a:ext cx="4103496" cy="371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519824" y="1778842"/>
            <a:ext cx="1446001" cy="646331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1</a:t>
            </a:r>
          </a:p>
          <a:p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1374" y="3854091"/>
            <a:ext cx="18651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>
                <a:solidFill>
                  <a:srgbClr val="F68C40"/>
                </a:solidFill>
              </a:rPr>
              <a:t>2</a:t>
            </a:r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8599" y="3203216"/>
            <a:ext cx="11666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1937" y="1836821"/>
            <a:ext cx="1106905" cy="4892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Calendar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The screen will refresh to show you the company calendar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You can filter by year, approved time off, and cost centers</a:t>
            </a:r>
          </a:p>
          <a:p>
            <a:pPr>
              <a:buClrTx/>
            </a:pPr>
            <a:endParaRPr lang="en-US" dirty="0"/>
          </a:p>
          <a:p>
            <a:pPr>
              <a:buClrTx/>
            </a:pPr>
            <a:r>
              <a:rPr lang="en-US" dirty="0"/>
              <a:t>Click HOME at any time to go back to your Time Sheet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21" y="1390650"/>
            <a:ext cx="5229456" cy="296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243138" y="1660359"/>
            <a:ext cx="577516" cy="14437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7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 Timesheet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Timesheet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My Account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Timesheet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Here, you can access Current, Historical, or Timesheet Change Requests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30" y="1000125"/>
            <a:ext cx="4932064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110249" y="1769317"/>
            <a:ext cx="1446001" cy="646331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1</a:t>
            </a:r>
          </a:p>
          <a:p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6074" y="4244616"/>
            <a:ext cx="18651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>
                <a:solidFill>
                  <a:srgbClr val="F68C40"/>
                </a:solidFill>
              </a:rPr>
              <a:t>2</a:t>
            </a:r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0924" y="2521019"/>
            <a:ext cx="2462001" cy="1200329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3</a:t>
            </a:r>
          </a:p>
          <a:p>
            <a:endParaRPr lang="en-US" dirty="0">
              <a:solidFill>
                <a:srgbClr val="F68C40"/>
              </a:solidFill>
            </a:endParaRPr>
          </a:p>
          <a:p>
            <a:endParaRPr lang="en-US" dirty="0">
              <a:solidFill>
                <a:srgbClr val="F68C40"/>
              </a:solidFill>
            </a:endParaRPr>
          </a:p>
          <a:p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4947" y="1917031"/>
            <a:ext cx="1106905" cy="4892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8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Navigating Tip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24509" y="931333"/>
            <a:ext cx="3487935" cy="677334"/>
          </a:xfrm>
        </p:spPr>
        <p:txBody>
          <a:bodyPr/>
          <a:lstStyle/>
          <a:p>
            <a:r>
              <a:rPr lang="en-US" dirty="0"/>
              <a:t>Helpful Tip: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18" y="1383898"/>
            <a:ext cx="5114437" cy="314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4508" y="3581679"/>
            <a:ext cx="863978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Click your logo or the Home link at the top of the page wherever you are in the system to return to the home page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81175" y="1691279"/>
            <a:ext cx="1238250" cy="1838326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784838" y="2195372"/>
            <a:ext cx="1598002" cy="1323242"/>
          </a:xfrm>
          <a:prstGeom prst="straightConnector1">
            <a:avLst/>
          </a:prstGeom>
          <a:ln w="28575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89685" y="1796716"/>
            <a:ext cx="545431" cy="176463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1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32592" r="1286" b="51112"/>
          <a:stretch/>
        </p:blipFill>
        <p:spPr>
          <a:xfrm>
            <a:off x="203200" y="2064004"/>
            <a:ext cx="87757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Timesheet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to Know Your Timesheet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8595380" cy="2720870"/>
          </a:xfrm>
        </p:spPr>
        <p:txBody>
          <a:bodyPr/>
          <a:lstStyle/>
          <a:p>
            <a:endParaRPr lang="en-US" dirty="0"/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endParaRPr lang="en-US" sz="700" dirty="0"/>
          </a:p>
          <a:p>
            <a:pPr>
              <a:buClr>
                <a:schemeClr val="tx1"/>
              </a:buClr>
            </a:pPr>
            <a:r>
              <a:rPr lang="en-US" dirty="0"/>
              <a:t>Date – Shows day</a:t>
            </a:r>
          </a:p>
          <a:p>
            <a:pPr>
              <a:buClr>
                <a:schemeClr val="tx1"/>
              </a:buClr>
            </a:pPr>
            <a:r>
              <a:rPr lang="en-US" dirty="0"/>
              <a:t>Position Override </a:t>
            </a:r>
            <a:r>
              <a:rPr lang="mr-IN" dirty="0"/>
              <a:t>–</a:t>
            </a:r>
            <a:r>
              <a:rPr lang="en-US" dirty="0"/>
              <a:t> Will display the override position the manager has edited to the employee’s profile</a:t>
            </a:r>
          </a:p>
          <a:p>
            <a:pPr>
              <a:buClr>
                <a:schemeClr val="tx1"/>
              </a:buClr>
            </a:pPr>
            <a:r>
              <a:rPr lang="en-US" dirty="0"/>
              <a:t>Time Off – If there is a company holiday, or you have requested time off, this field will show the entry</a:t>
            </a:r>
          </a:p>
          <a:p>
            <a:pPr>
              <a:buClr>
                <a:schemeClr val="tx1"/>
              </a:buClr>
            </a:pPr>
            <a:r>
              <a:rPr lang="en-US" dirty="0"/>
              <a:t>Time Entry Notes – Shows any notes that exist about the time entry</a:t>
            </a:r>
          </a:p>
          <a:p>
            <a:pPr>
              <a:buClr>
                <a:schemeClr val="tx1"/>
              </a:buClr>
            </a:pPr>
            <a:r>
              <a:rPr lang="en-US" dirty="0"/>
              <a:t>In Date </a:t>
            </a:r>
            <a:r>
              <a:rPr lang="mr-IN" dirty="0"/>
              <a:t>–</a:t>
            </a:r>
            <a:r>
              <a:rPr lang="en-US" dirty="0"/>
              <a:t> Show the In 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Timesheet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916" y="2498344"/>
            <a:ext cx="4110424" cy="251460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32592" r="1286" b="51112"/>
          <a:stretch/>
        </p:blipFill>
        <p:spPr>
          <a:xfrm>
            <a:off x="203200" y="2146300"/>
            <a:ext cx="87757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Timesheet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Getting to Know Your Timesheet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8595380" cy="25588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ClrTx/>
            </a:pPr>
            <a:r>
              <a:rPr lang="en-US" dirty="0"/>
              <a:t>From – Shows clock in</a:t>
            </a:r>
          </a:p>
          <a:p>
            <a:pPr>
              <a:buClrTx/>
            </a:pPr>
            <a:r>
              <a:rPr lang="en-US" dirty="0"/>
              <a:t>To – Shows clock out</a:t>
            </a:r>
          </a:p>
          <a:p>
            <a:pPr>
              <a:buClrTx/>
            </a:pPr>
            <a:r>
              <a:rPr lang="en-US" dirty="0"/>
              <a:t>Raw vs. Calc. Total – Hours actually worked vs. all hours with rules applied </a:t>
            </a:r>
          </a:p>
          <a:p>
            <a:pPr>
              <a:buClrTx/>
            </a:pPr>
            <a:r>
              <a:rPr lang="en-US" dirty="0"/>
              <a:t>Schedule – Shows actual hours scheduled</a:t>
            </a:r>
          </a:p>
          <a:p>
            <a:pPr>
              <a:buClrTx/>
            </a:pPr>
            <a:r>
              <a:rPr lang="en-US" dirty="0"/>
              <a:t>Exceptions – </a:t>
            </a:r>
            <a:r>
              <a:rPr lang="en-US" i="1" dirty="0"/>
              <a:t>Based on client configuration and requires schedules but it can display (Absent, Late In, Early Out, Early In, Late Out, Missed Lunch, etc.)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Timesheet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18872" y="2578101"/>
            <a:ext cx="4245728" cy="25399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Timesheet Access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Timesheet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To access the Time and Attendance Portal, click on Timesheet on the navigation panel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Employee Dashboard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1"/>
          <a:stretch/>
        </p:blipFill>
        <p:spPr>
          <a:xfrm>
            <a:off x="4088228" y="1134035"/>
            <a:ext cx="4160198" cy="332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118386" y="3869617"/>
            <a:ext cx="1752600" cy="419099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5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1603248"/>
            <a:ext cx="8714232" cy="1684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Timesheet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3652" y="3377750"/>
            <a:ext cx="8864043" cy="1290262"/>
          </a:xfrm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b="1" dirty="0"/>
              <a:t>Note </a:t>
            </a:r>
            <a:r>
              <a:rPr lang="en-US" dirty="0"/>
              <a:t>to your manager for the particular day in the pay period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Manager will change the Functional Org, Location or Position Worked if applicable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Add a </a:t>
            </a:r>
            <a:r>
              <a:rPr lang="en-US" b="1" dirty="0"/>
              <a:t>Note</a:t>
            </a:r>
            <a:r>
              <a:rPr lang="en-US" dirty="0"/>
              <a:t> for the pay period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Clock In / Out Times (can be requested to be added/changed via Timesheet Change Requests)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Modifying your Time Sheet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205" y="2387954"/>
            <a:ext cx="821339" cy="384906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501" y="2421167"/>
            <a:ext cx="56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9408" y="2384671"/>
            <a:ext cx="2841928" cy="384906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704" y="2417884"/>
            <a:ext cx="11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77381" y="2384906"/>
            <a:ext cx="821339" cy="384906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68C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5677" y="2418119"/>
            <a:ext cx="56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1925" y="2391002"/>
            <a:ext cx="1357787" cy="384906"/>
          </a:xfrm>
          <a:prstGeom prst="rect">
            <a:avLst/>
          </a:prstGeom>
          <a:noFill/>
          <a:ln w="38100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70221" y="2424215"/>
            <a:ext cx="93521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32" y="1636894"/>
            <a:ext cx="3880690" cy="24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Button Definitions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Defining Actions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09" y="2248369"/>
            <a:ext cx="8844420" cy="2558816"/>
          </a:xfrm>
        </p:spPr>
        <p:txBody>
          <a:bodyPr/>
          <a:lstStyle/>
          <a:p>
            <a:pPr>
              <a:buClrTx/>
            </a:pPr>
            <a:r>
              <a:rPr lang="en-US" dirty="0"/>
              <a:t>Save – Used for saving entries</a:t>
            </a:r>
          </a:p>
          <a:p>
            <a:pPr>
              <a:buClrTx/>
            </a:pPr>
            <a:r>
              <a:rPr lang="en-US" dirty="0"/>
              <a:t>Undo – Used for undoing an action</a:t>
            </a:r>
          </a:p>
          <a:p>
            <a:pPr>
              <a:buClrTx/>
            </a:pPr>
            <a:r>
              <a:rPr lang="en-US" dirty="0"/>
              <a:t>Change Requests – Used for submitting a change to your timesheet</a:t>
            </a:r>
          </a:p>
          <a:p>
            <a:pPr>
              <a:buClrTx/>
            </a:pPr>
            <a:r>
              <a:rPr lang="en-US" dirty="0"/>
              <a:t>Utilities – Timesheet details, audit trail, customized printing</a:t>
            </a:r>
          </a:p>
          <a:p>
            <a:pPr>
              <a:buClrTx/>
            </a:pPr>
            <a:r>
              <a:rPr lang="en-US" dirty="0"/>
              <a:t>Info </a:t>
            </a:r>
            <a:r>
              <a:rPr lang="mr-IN" dirty="0"/>
              <a:t>–</a:t>
            </a:r>
            <a:r>
              <a:rPr lang="en-US" dirty="0"/>
              <a:t> Information about the Time Period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Action Buttons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404"/>
          <a:stretch/>
        </p:blipFill>
        <p:spPr>
          <a:xfrm>
            <a:off x="3985353" y="1214143"/>
            <a:ext cx="446081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7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Mailbox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Mailbox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access manager notifications for time off requests, timesheet submissions, and timesheet change requests: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Click My Account</a:t>
            </a:r>
          </a:p>
          <a:p>
            <a:pPr>
              <a:buFont typeface="+mj-lt"/>
              <a:buAutoNum type="arabicPeriod"/>
            </a:pPr>
            <a:r>
              <a:rPr lang="en-US" dirty="0"/>
              <a:t>Click My Mailbox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43" y="942975"/>
            <a:ext cx="3924546" cy="376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19824" y="1778842"/>
            <a:ext cx="1446001" cy="646331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1</a:t>
            </a:r>
          </a:p>
          <a:p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2324" y="2558691"/>
            <a:ext cx="18651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1937" y="1836821"/>
            <a:ext cx="1106905" cy="4892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6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b="30926"/>
          <a:stretch/>
        </p:blipFill>
        <p:spPr>
          <a:xfrm>
            <a:off x="495300" y="1990725"/>
            <a:ext cx="8229600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Mailbox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Mailbox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475" y="1718656"/>
            <a:ext cx="2257425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51812" y="2013284"/>
            <a:ext cx="657726" cy="20854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79291" y="514695"/>
            <a:ext cx="569976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Click </a:t>
            </a:r>
            <a:r>
              <a:rPr lang="en-US" sz="1600" b="1" dirty="0"/>
              <a:t>My Account &gt; My Mailbox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Here, you can see notifications relating to time off requests, timesheet change requests, and timesheet approvals.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/>
              <a:t>You can also access through the envelope logo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7057505" y="1679171"/>
            <a:ext cx="1120476" cy="238119"/>
          </a:xfrm>
          <a:prstGeom prst="straightConnector1">
            <a:avLst/>
          </a:prstGeom>
          <a:ln w="38100">
            <a:solidFill>
              <a:srgbClr val="F68C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47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Schedule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Schedule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Click My Account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Click My Schedule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0" y="923925"/>
            <a:ext cx="3696530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796049" y="1788367"/>
            <a:ext cx="1446001" cy="646331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1</a:t>
            </a:r>
          </a:p>
          <a:p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6174" y="3187341"/>
            <a:ext cx="18651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6737" y="1836821"/>
            <a:ext cx="1106905" cy="4892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79" y="1609725"/>
            <a:ext cx="5555063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Schedule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Schedule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24510" y="2248369"/>
            <a:ext cx="3102268" cy="2558816"/>
          </a:xfrm>
        </p:spPr>
        <p:txBody>
          <a:bodyPr/>
          <a:lstStyle/>
          <a:p>
            <a:pPr>
              <a:buClrTx/>
            </a:pPr>
            <a:r>
              <a:rPr lang="en-US" dirty="0"/>
              <a:t>The screen shows you your schedule</a:t>
            </a:r>
          </a:p>
          <a:p>
            <a:pPr>
              <a:buClrTx/>
            </a:pPr>
            <a:r>
              <a:rPr lang="en-US" dirty="0"/>
              <a:t>You can filter the range of dates at the top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2334" t="64584" r="15115" b="8958"/>
          <a:stretch/>
        </p:blipFill>
        <p:spPr>
          <a:xfrm>
            <a:off x="5295900" y="3114675"/>
            <a:ext cx="1134962" cy="5905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524367" y="2416764"/>
            <a:ext cx="1998228" cy="158796"/>
          </a:xfrm>
          <a:prstGeom prst="rect">
            <a:avLst/>
          </a:prstGeom>
          <a:noFill/>
          <a:ln w="28575">
            <a:solidFill>
              <a:srgbClr val="F68C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06779" y="1933074"/>
            <a:ext cx="601579" cy="11229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1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6" y="947167"/>
            <a:ext cx="4581524" cy="365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Settings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My Settings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ClrTx/>
              <a:buNone/>
            </a:pPr>
            <a:r>
              <a:rPr lang="en-US" dirty="0"/>
              <a:t>Here, you can change your password or security questions (ONLY for the Mobile APP) </a:t>
            </a:r>
          </a:p>
          <a:p>
            <a:pPr>
              <a:buClrTx/>
              <a:buFont typeface="+mj-lt"/>
              <a:buAutoNum type="arabicPeriod"/>
            </a:pPr>
            <a:r>
              <a:rPr lang="en-US" i="1" dirty="0"/>
              <a:t>Click My Account</a:t>
            </a:r>
          </a:p>
          <a:p>
            <a:pPr>
              <a:buClrTx/>
              <a:buFont typeface="+mj-lt"/>
              <a:buAutoNum type="arabicPeriod"/>
            </a:pPr>
            <a:r>
              <a:rPr lang="en-US" i="1" dirty="0"/>
              <a:t>Click My Settings</a:t>
            </a:r>
          </a:p>
          <a:p>
            <a:pPr>
              <a:buClrTx/>
              <a:buFont typeface="+mj-lt"/>
              <a:buAutoNum type="arabicPeriod"/>
            </a:pPr>
            <a:r>
              <a:rPr lang="en-US" i="1" dirty="0"/>
              <a:t>Click Change Password or Change Security Question</a:t>
            </a:r>
          </a:p>
          <a:p>
            <a:pPr marL="0" indent="0">
              <a:buNone/>
            </a:pPr>
            <a:endParaRPr lang="en-US" sz="12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My Account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0249" y="1769317"/>
            <a:ext cx="1446001" cy="646331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1</a:t>
            </a:r>
          </a:p>
          <a:p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9899" y="3454041"/>
            <a:ext cx="18651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2349" y="2512267"/>
            <a:ext cx="2271501" cy="646331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3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2392" y="3833447"/>
            <a:ext cx="231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Note: This is only for those using the kiosk or mobile app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27032" y="1812758"/>
            <a:ext cx="1106905" cy="4892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12015"/>
            <a:ext cx="4058278" cy="3948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Requesting Time Off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dirty="0"/>
              <a:t>Click on My Account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My Time Off </a:t>
            </a:r>
          </a:p>
          <a:p>
            <a:pPr>
              <a:buClrTx/>
              <a:buFont typeface="+mj-lt"/>
              <a:buAutoNum type="arabicPeriod"/>
            </a:pPr>
            <a:r>
              <a:rPr lang="en-US" dirty="0"/>
              <a:t>Click Request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Off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1699" y="1597867"/>
            <a:ext cx="1446001" cy="646331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1</a:t>
            </a:r>
          </a:p>
          <a:p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6099" y="3615966"/>
            <a:ext cx="18651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>
                <a:solidFill>
                  <a:srgbClr val="F68C40"/>
                </a:solidFill>
              </a:rPr>
              <a:t>2</a:t>
            </a:r>
            <a:endParaRPr lang="en-US" dirty="0">
              <a:solidFill>
                <a:srgbClr val="F68C4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81899" y="2307866"/>
            <a:ext cx="1166601" cy="369332"/>
          </a:xfrm>
          <a:prstGeom prst="rect">
            <a:avLst/>
          </a:prstGeom>
          <a:noFill/>
          <a:ln w="38100">
            <a:solidFill>
              <a:srgbClr val="F68C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rgbClr val="F68C40"/>
                </a:solidFill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7348" y="1628274"/>
            <a:ext cx="1106905" cy="4892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Time Off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screen refreshes: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Request Time Off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0" b="28149"/>
          <a:stretch/>
        </p:blipFill>
        <p:spPr>
          <a:xfrm>
            <a:off x="495300" y="2082800"/>
            <a:ext cx="8229600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67854" y="2181726"/>
            <a:ext cx="609600" cy="20052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6212"/>
      </p:ext>
    </p:extLst>
  </p:cSld>
  <p:clrMapOvr>
    <a:masterClrMapping/>
  </p:clrMapOvr>
</p:sld>
</file>

<file path=ppt/theme/theme1.xml><?xml version="1.0" encoding="utf-8"?>
<a:theme xmlns:a="http://schemas.openxmlformats.org/drawingml/2006/main" name="SyncHR_PPT_Theme_v6_03-2017">
  <a:themeElements>
    <a:clrScheme name="SyncHR Colors">
      <a:dk1>
        <a:srgbClr val="262324"/>
      </a:dk1>
      <a:lt1>
        <a:srgbClr val="FFFFFE"/>
      </a:lt1>
      <a:dk2>
        <a:srgbClr val="05264E"/>
      </a:dk2>
      <a:lt2>
        <a:srgbClr val="959CA1"/>
      </a:lt2>
      <a:accent1>
        <a:srgbClr val="8DC63F"/>
      </a:accent1>
      <a:accent2>
        <a:srgbClr val="003D79"/>
      </a:accent2>
      <a:accent3>
        <a:srgbClr val="959CA1"/>
      </a:accent3>
      <a:accent4>
        <a:srgbClr val="F68C40"/>
      </a:accent4>
      <a:accent5>
        <a:srgbClr val="FFFFFE"/>
      </a:accent5>
      <a:accent6>
        <a:srgbClr val="1AB7EA"/>
      </a:accent6>
      <a:hlink>
        <a:srgbClr val="003D79"/>
      </a:hlink>
      <a:folHlink>
        <a:srgbClr val="F68C4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0790CEF-EE16-9846-8C9A-DE689CAF0158}" vid="{0F52D401-7DFB-304C-B810-8454EC57A9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958352BE28A4A917972A490F25CE5" ma:contentTypeVersion="10" ma:contentTypeDescription="Create a new document." ma:contentTypeScope="" ma:versionID="c60791a4bff9b94b83224145d40e28aa">
  <xsd:schema xmlns:xsd="http://www.w3.org/2001/XMLSchema" xmlns:xs="http://www.w3.org/2001/XMLSchema" xmlns:p="http://schemas.microsoft.com/office/2006/metadata/properties" xmlns:ns2="583fa6d3-6b88-449c-b5fc-bc3a275ebad5" xmlns:ns3="84d972bb-83f7-4ad5-ba45-2dc0738e52bc" targetNamespace="http://schemas.microsoft.com/office/2006/metadata/properties" ma:root="true" ma:fieldsID="bf993c71b4b2fea5a097ab15263b202c" ns2:_="" ns3:_="">
    <xsd:import namespace="583fa6d3-6b88-449c-b5fc-bc3a275ebad5"/>
    <xsd:import namespace="84d972bb-83f7-4ad5-ba45-2dc0738e52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ost_x0020_Recent_x0020_Update_x0020_Date" minOccurs="0"/>
                <xsd:element ref="ns3:Functional_x0020_Area" minOccurs="0"/>
                <xsd:element ref="ns3:Customer_x0020_Specific_x003f_" minOccurs="0"/>
                <xsd:element ref="ns3: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3fa6d3-6b88-449c-b5fc-bc3a275eba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972bb-83f7-4ad5-ba45-2dc0738e52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ost_x0020_Recent_x0020_Update_x0020_Date" ma:index="14" nillable="true" ma:displayName="Most Recent Update" ma:default="##/##/####" ma:description="Type the date this document was most recently updated" ma:internalName="Most_x0020_Recent_x0020_Update_x0020_Date">
      <xsd:simpleType>
        <xsd:restriction base="dms:Text">
          <xsd:maxLength value="255"/>
        </xsd:restriction>
      </xsd:simpleType>
    </xsd:element>
    <xsd:element name="Functional_x0020_Area" ma:index="15" nillable="true" ma:displayName="Functional Area" ma:description="Select the Functional Area " ma:internalName="Functional_x0020_Area">
      <xsd:simpleType>
        <xsd:restriction base="dms:Choice">
          <xsd:enumeration value="End User"/>
          <xsd:enumeration value="HR"/>
          <xsd:enumeration value="Benefits"/>
          <xsd:enumeration value="Payroll"/>
          <xsd:enumeration value="Time &amp; Attendance"/>
          <xsd:enumeration value="Reporting"/>
          <xsd:enumeration value="Change Management"/>
          <xsd:enumeration value="Sales &amp; marketing"/>
        </xsd:restriction>
      </xsd:simpleType>
    </xsd:element>
    <xsd:element name="Customer_x0020_Specific_x003f_" ma:index="16" nillable="true" ma:displayName="Customer" ma:description="Type the name of the Customer this entry applies to, or type 'Generic'" ma:internalName="Customer_x0020_Specific_x003f_">
      <xsd:simpleType>
        <xsd:restriction base="dms:Text">
          <xsd:maxLength value="255"/>
        </xsd:restriction>
      </xsd:simpleType>
    </xsd:element>
    <xsd:element name="Format" ma:index="17" nillable="true" ma:displayName="Format" ma:internalName="Format">
      <xsd:simpleType>
        <xsd:restriction base="dms:Choice">
          <xsd:enumeration value="Care Article"/>
          <xsd:enumeration value="Bridge"/>
          <xsd:enumeration value="Custom QRG"/>
          <xsd:enumeration value="Generic QRG"/>
          <xsd:enumeration value="Video"/>
          <xsd:enumeration value="Misc."/>
          <xsd:enumeration value="CM Doc"/>
          <xsd:enumeration value="CM Check-In"/>
          <xsd:enumeration value="CM Agenda"/>
          <xsd:enumeration value="SyncHR Policies &amp; Form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stomer_x0020_Specific_x003f_ xmlns="84d972bb-83f7-4ad5-ba45-2dc0738e52bc" xsi:nil="true"/>
    <Format xmlns="84d972bb-83f7-4ad5-ba45-2dc0738e52bc" xsi:nil="true"/>
    <Most_x0020_Recent_x0020_Update_x0020_Date xmlns="84d972bb-83f7-4ad5-ba45-2dc0738e52bc">##/##/####</Most_x0020_Recent_x0020_Update_x0020_Date>
    <Functional_x0020_Area xmlns="84d972bb-83f7-4ad5-ba45-2dc0738e52b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7F8335-39C3-4A79-8BDB-F2A0E916B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3fa6d3-6b88-449c-b5fc-bc3a275ebad5"/>
    <ds:schemaRef ds:uri="84d972bb-83f7-4ad5-ba45-2dc0738e52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39CB9C-AE21-4342-BDF5-3BB44952B67B}">
  <ds:schemaRefs>
    <ds:schemaRef ds:uri="http://schemas.microsoft.com/office/2006/metadata/properties"/>
    <ds:schemaRef ds:uri="http://schemas.microsoft.com/office/infopath/2007/PartnerControls"/>
    <ds:schemaRef ds:uri="84d972bb-83f7-4ad5-ba45-2dc0738e52bc"/>
  </ds:schemaRefs>
</ds:datastoreItem>
</file>

<file path=customXml/itemProps3.xml><?xml version="1.0" encoding="utf-8"?>
<ds:datastoreItem xmlns:ds="http://schemas.openxmlformats.org/officeDocument/2006/customXml" ds:itemID="{78EFD5D9-BB99-4DB4-B953-D387035A9F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SyncHR PPT 2017</Template>
  <TotalTime>13</TotalTime>
  <Words>749</Words>
  <Application>Microsoft Macintosh PowerPoint</Application>
  <PresentationFormat>On-screen Show (16:9)</PresentationFormat>
  <Paragraphs>160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Bold</vt:lpstr>
      <vt:lpstr>Calibri</vt:lpstr>
      <vt:lpstr>Century Gothic</vt:lpstr>
      <vt:lpstr>Museo Sans 300</vt:lpstr>
      <vt:lpstr>SyncHR_PPT_Theme_v6_03-2017</vt:lpstr>
      <vt:lpstr>PowerPoint Presentation</vt:lpstr>
      <vt:lpstr>Timesheet Access</vt:lpstr>
      <vt:lpstr>My Mailbox</vt:lpstr>
      <vt:lpstr>My Mailbox</vt:lpstr>
      <vt:lpstr>My Schedule</vt:lpstr>
      <vt:lpstr>My Schedule</vt:lpstr>
      <vt:lpstr>My Settings</vt:lpstr>
      <vt:lpstr>My Time Off</vt:lpstr>
      <vt:lpstr>My Time Off</vt:lpstr>
      <vt:lpstr>My Time Off</vt:lpstr>
      <vt:lpstr>My Time Off</vt:lpstr>
      <vt:lpstr>My Time Off</vt:lpstr>
      <vt:lpstr>My Time Off</vt:lpstr>
      <vt:lpstr>My Time Off</vt:lpstr>
      <vt:lpstr>My Time Off</vt:lpstr>
      <vt:lpstr>Mt Timesheet</vt:lpstr>
      <vt:lpstr>Helpful Navigating Tip</vt:lpstr>
      <vt:lpstr>My Timesheet</vt:lpstr>
      <vt:lpstr>My Timesheet</vt:lpstr>
      <vt:lpstr>My Timesheet</vt:lpstr>
      <vt:lpstr>Action Button Definitions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Lara</dc:creator>
  <cp:lastModifiedBy>Cristina  Amigoni</cp:lastModifiedBy>
  <cp:revision>3</cp:revision>
  <dcterms:created xsi:type="dcterms:W3CDTF">2017-06-30T21:44:48Z</dcterms:created>
  <dcterms:modified xsi:type="dcterms:W3CDTF">2018-02-28T19:42:20Z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0x010100CAB958352BE28A4A917972A490F25CE5</vt:lpwstr>
  </property>
</Properties>
</file>